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9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48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89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11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43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75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75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14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12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93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6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02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23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86E03C2-6CA7-F145-9CD5-B9627EF2FB4F}" type="datetimeFigureOut">
              <a:rPr lang="fr-FR" smtClean="0"/>
              <a:t>25/01/2026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D10FC458-4F87-D945-8D7E-CF3B817217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2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62605-FBE6-21A8-42F1-815DC6005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484412"/>
          </a:xfrm>
        </p:spPr>
        <p:txBody>
          <a:bodyPr>
            <a:normAutofit/>
          </a:bodyPr>
          <a:lstStyle/>
          <a:p>
            <a:r>
              <a:rPr lang="fr-FR" sz="4400" b="1" dirty="0"/>
              <a:t>Où en sont nos solidarités ? </a:t>
            </a:r>
            <a:br>
              <a:rPr lang="fr-FR" sz="4400" b="1" dirty="0"/>
            </a:br>
            <a:r>
              <a:rPr lang="fr-FR" sz="4400" b="1" dirty="0"/>
              <a:t>Le combat d’ATD Quart Monde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CE279D-7310-3F7E-685A-5F37A1ECB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935254"/>
            <a:ext cx="7315200" cy="649391"/>
          </a:xfrm>
        </p:spPr>
        <p:txBody>
          <a:bodyPr/>
          <a:lstStyle/>
          <a:p>
            <a:r>
              <a:rPr lang="fr-FR" dirty="0"/>
              <a:t>Axelle Brodiez-Dolino, CNRS</a:t>
            </a:r>
          </a:p>
        </p:txBody>
      </p:sp>
    </p:spTree>
    <p:extLst>
      <p:ext uri="{BB962C8B-B14F-4D97-AF65-F5344CB8AC3E}">
        <p14:creationId xmlns:p14="http://schemas.microsoft.com/office/powerpoint/2010/main" val="2190682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III- Connaissances : reconstruire des savoirs sur la pauvreté</a:t>
            </a:r>
          </a:p>
        </p:txBody>
      </p:sp>
    </p:spTree>
    <p:extLst>
      <p:ext uri="{BB962C8B-B14F-4D97-AF65-F5344CB8AC3E}">
        <p14:creationId xmlns:p14="http://schemas.microsoft.com/office/powerpoint/2010/main" val="196362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A2FF1-F2B5-A804-0480-FD35BCB66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IV- Engagements : volontaires, alliés, militants</a:t>
            </a:r>
          </a:p>
        </p:txBody>
      </p:sp>
    </p:spTree>
    <p:extLst>
      <p:ext uri="{BB962C8B-B14F-4D97-AF65-F5344CB8AC3E}">
        <p14:creationId xmlns:p14="http://schemas.microsoft.com/office/powerpoint/2010/main" val="41714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A2FF1-F2B5-A804-0480-FD35BCB66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V- Plaidoyers : transformer les politiques sociales, de la France à l’ONU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9FEA13-99F3-4A52-4373-2F852952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8" t="32748" r="30647" b="29412"/>
          <a:stretch/>
        </p:blipFill>
        <p:spPr>
          <a:xfrm>
            <a:off x="3744008" y="204738"/>
            <a:ext cx="4886063" cy="27263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B0CEF3-CCA7-97D3-794C-E09B0F481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41" t="43876" r="52243" b="14907"/>
          <a:stretch/>
        </p:blipFill>
        <p:spPr>
          <a:xfrm>
            <a:off x="7290147" y="3171619"/>
            <a:ext cx="4421687" cy="34816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9F1DEF0-8A8C-2E04-0B9B-D2397A7F15DA}"/>
              </a:ext>
            </a:extLst>
          </p:cNvPr>
          <p:cNvSpPr txBox="1"/>
          <p:nvPr/>
        </p:nvSpPr>
        <p:spPr>
          <a:xfrm>
            <a:off x="8604107" y="211258"/>
            <a:ext cx="258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Geneviève de Gaulle Anthonioz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5370AA-66BB-AF20-7074-F22BB7E5A31D}"/>
              </a:ext>
            </a:extLst>
          </p:cNvPr>
          <p:cNvSpPr txBox="1"/>
          <p:nvPr/>
        </p:nvSpPr>
        <p:spPr>
          <a:xfrm>
            <a:off x="4872625" y="5725020"/>
            <a:ext cx="205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/>
              <a:t>Alwine</a:t>
            </a:r>
            <a:r>
              <a:rPr lang="fr-FR" dirty="0"/>
              <a:t> de Vos </a:t>
            </a:r>
          </a:p>
          <a:p>
            <a:pPr algn="r"/>
            <a:r>
              <a:rPr lang="fr-FR" dirty="0"/>
              <a:t>van </a:t>
            </a:r>
            <a:r>
              <a:rPr lang="fr-FR" dirty="0" err="1"/>
              <a:t>Steenwijk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945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FA0100-0136-748A-D5C6-D81187FB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La nouvelle donne de la crise : chômage de masse et précarité de l’emploi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292FEE7-2DCA-C5DE-AF3E-C93B2D04C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7" t="27914" r="20200" b="18082"/>
          <a:stretch/>
        </p:blipFill>
        <p:spPr bwMode="auto">
          <a:xfrm>
            <a:off x="3899605" y="631123"/>
            <a:ext cx="7314687" cy="558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087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1EE3203-AA65-483E-83BD-A6B97A699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20732" r="7508" b="29764"/>
          <a:stretch/>
        </p:blipFill>
        <p:spPr bwMode="auto">
          <a:xfrm>
            <a:off x="0" y="684585"/>
            <a:ext cx="12205241" cy="548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1283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D736DFD-D6BF-9D8D-69F6-87F779788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1" t="32225" r="22176" b="18873"/>
          <a:stretch/>
        </p:blipFill>
        <p:spPr>
          <a:xfrm>
            <a:off x="3870543" y="758724"/>
            <a:ext cx="7315200" cy="5340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1E067B66-6E28-3E00-0B35-462135C6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De plus en plus d’aides alimentaires</a:t>
            </a:r>
          </a:p>
        </p:txBody>
      </p:sp>
    </p:spTree>
    <p:extLst>
      <p:ext uri="{BB962C8B-B14F-4D97-AF65-F5344CB8AC3E}">
        <p14:creationId xmlns:p14="http://schemas.microsoft.com/office/powerpoint/2010/main" val="228302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AAA55-9ECF-298D-0C3B-BD9E6FF9D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Un durcissement du regard porté sur les personnes en situation de pauvreté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14D4D22-179D-B905-E19C-7F6EE361C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28452" r="37454" b="18834"/>
          <a:stretch/>
        </p:blipFill>
        <p:spPr bwMode="auto">
          <a:xfrm>
            <a:off x="3751823" y="723379"/>
            <a:ext cx="7671914" cy="530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712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282C33-7879-6CFE-85C4-283DCDD5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Insuffisamment d’emplois disponibles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D9CD990-F9FA-653B-382A-C9326B984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t="34549" r="30210" b="20371"/>
          <a:stretch/>
        </p:blipFill>
        <p:spPr bwMode="auto">
          <a:xfrm>
            <a:off x="3364371" y="764088"/>
            <a:ext cx="8329039" cy="5323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089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0AC05-C8C6-2C39-BA28-09645A91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Une crise du logement qui touche surtout les plus pauvres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8A9E34-1704-08D4-2F79-98E342B92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0EE6E0C-40F6-F179-AABC-C4BAEAAF90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8" t="17009" r="25289" b="31025"/>
          <a:stretch/>
        </p:blipFill>
        <p:spPr bwMode="auto">
          <a:xfrm>
            <a:off x="4085168" y="710693"/>
            <a:ext cx="7099300" cy="528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6828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D5248-1D8F-1589-8C1B-AEFC43E4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/>
              <a:t>La fabrique des sans-papiers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990052F-EC92-B698-BCF0-6166441A4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t="16850" r="14674" b="32106"/>
          <a:stretch/>
        </p:blipFill>
        <p:spPr bwMode="auto">
          <a:xfrm>
            <a:off x="3636141" y="936320"/>
            <a:ext cx="7985918" cy="498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812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I- Petit retour sur les débuts des politiques françaises de lutte contre la pauvreté</a:t>
            </a:r>
          </a:p>
        </p:txBody>
      </p:sp>
    </p:spTree>
    <p:extLst>
      <p:ext uri="{BB962C8B-B14F-4D97-AF65-F5344CB8AC3E}">
        <p14:creationId xmlns:p14="http://schemas.microsoft.com/office/powerpoint/2010/main" val="235583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44090-F586-A964-E61B-D1BC05086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Une pénalisation croissante des délits de la misère</a:t>
            </a: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1008743E-8B16-60D9-2CA4-63B25CCD5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67" t="20281" r="25195" b="17152"/>
          <a:stretch/>
        </p:blipFill>
        <p:spPr>
          <a:xfrm>
            <a:off x="4246323" y="855794"/>
            <a:ext cx="6550061" cy="5129081"/>
          </a:xfrm>
        </p:spPr>
      </p:pic>
    </p:spTree>
    <p:extLst>
      <p:ext uri="{BB962C8B-B14F-4D97-AF65-F5344CB8AC3E}">
        <p14:creationId xmlns:p14="http://schemas.microsoft.com/office/powerpoint/2010/main" val="3710554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5323F-B106-786E-71DE-FDC7C6BF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Les associations de solidarité, forces de résistance et d’innovations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F4296C-A5E1-B334-10EF-DA2C747D2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62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BFB666-C5B6-8E52-BDF0-5A19EA40F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Un plaidoyer jusqu’à l’ONU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5F9FA6-5AED-0C48-E46E-CEAAAABD5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kern="100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 Là où des hommes sont condamnés à vivre dans la misère, </a:t>
            </a:r>
          </a:p>
          <a:p>
            <a:pPr marL="0" indent="0" algn="ctr">
              <a:buNone/>
            </a:pPr>
            <a:r>
              <a:rPr lang="fr-FR" kern="100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 droits de l’Homme sont violés. </a:t>
            </a:r>
          </a:p>
          <a:p>
            <a:pPr marL="0" indent="0" algn="ctr">
              <a:buNone/>
            </a:pPr>
            <a:r>
              <a:rPr lang="fr-FR" kern="100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S’unir pour les faire respecter est un devoir sacré ».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783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I- Petit retour sur les débuts des politiques françaises de lutte contre la pauvreté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981585-9ED9-5C98-23B7-5480BF01A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Une représentation biblique valorisée...</a:t>
            </a:r>
          </a:p>
          <a:p>
            <a:r>
              <a:rPr lang="fr-FR" dirty="0"/>
              <a:t>Mais dès la fin du Moyen Age, une pauvreté dévalorisée</a:t>
            </a:r>
          </a:p>
          <a:p>
            <a:pPr lvl="1"/>
            <a:r>
              <a:rPr lang="fr-FR" dirty="0"/>
              <a:t>Pauvreté choisie / subie</a:t>
            </a:r>
          </a:p>
          <a:p>
            <a:pPr lvl="1"/>
            <a:r>
              <a:rPr lang="fr-FR" dirty="0"/>
              <a:t>Bons et mauvais pauvres, « méritants » et « non méritants »</a:t>
            </a:r>
          </a:p>
          <a:p>
            <a:pPr lvl="1"/>
            <a:r>
              <a:rPr lang="fr-FR" dirty="0"/>
              <a:t>Deux critères fondamentaux : la localité et l’aptitude au travail</a:t>
            </a:r>
          </a:p>
          <a:p>
            <a:r>
              <a:rPr lang="fr-FR" dirty="0"/>
              <a:t>La Révolution française, entre rupture et continuités</a:t>
            </a:r>
          </a:p>
          <a:p>
            <a:r>
              <a:rPr lang="fr-FR" dirty="0"/>
              <a:t>Le retour répressif et libéral du 19</a:t>
            </a:r>
            <a:r>
              <a:rPr lang="fr-FR" baseline="30000" dirty="0"/>
              <a:t>e</a:t>
            </a:r>
            <a:r>
              <a:rPr lang="fr-FR" dirty="0"/>
              <a:t> siècle</a:t>
            </a:r>
          </a:p>
        </p:txBody>
      </p:sp>
    </p:spTree>
    <p:extLst>
      <p:ext uri="{BB962C8B-B14F-4D97-AF65-F5344CB8AC3E}">
        <p14:creationId xmlns:p14="http://schemas.microsoft.com/office/powerpoint/2010/main" val="3469980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I- Petit retour sur les débuts des politiques françaises de lutte contre la pauvreté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EBAB572-05B8-B659-39FE-49374CC06CA8}"/>
              </a:ext>
            </a:extLst>
          </p:cNvPr>
          <p:cNvSpPr txBox="1">
            <a:spLocks/>
          </p:cNvSpPr>
          <p:nvPr/>
        </p:nvSpPr>
        <p:spPr>
          <a:xfrm>
            <a:off x="4120446" y="624110"/>
            <a:ext cx="6569755" cy="686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>
                <a:solidFill>
                  <a:schemeClr val="accent6"/>
                </a:solidFill>
              </a:rPr>
              <a:t>Assistance	                         	/                     Assurance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F1B1052-2270-125A-8E09-B389786A4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441" y="1865871"/>
            <a:ext cx="2470468" cy="2913394"/>
          </a:xfrm>
        </p:spPr>
        <p:txBody>
          <a:bodyPr>
            <a:normAutofit/>
          </a:bodyPr>
          <a:lstStyle/>
          <a:p>
            <a:r>
              <a:rPr lang="fr-FR" sz="1300" dirty="0"/>
              <a:t>1898 : accidents du travail</a:t>
            </a:r>
          </a:p>
          <a:p>
            <a:pPr marL="0" indent="0">
              <a:buNone/>
            </a:pPr>
            <a:endParaRPr lang="fr-FR" sz="1300" dirty="0"/>
          </a:p>
          <a:p>
            <a:r>
              <a:rPr lang="fr-FR" sz="1300" dirty="0"/>
              <a:t>1910 : retraites ouvrières et paysannes</a:t>
            </a:r>
          </a:p>
          <a:p>
            <a:r>
              <a:rPr lang="fr-FR" sz="1300" dirty="0"/>
              <a:t>1928-30 : assurances sociales</a:t>
            </a:r>
          </a:p>
          <a:p>
            <a:r>
              <a:rPr lang="fr-FR" sz="1300" dirty="0"/>
              <a:t>1932 : allocations familiales</a:t>
            </a:r>
          </a:p>
          <a:p>
            <a:r>
              <a:rPr lang="fr-FR" sz="1300" dirty="0"/>
              <a:t>1945 : Sécurité sociale</a:t>
            </a:r>
          </a:p>
          <a:p>
            <a:pPr marL="0" indent="0">
              <a:buNone/>
            </a:pPr>
            <a:endParaRPr lang="fr-FR" sz="1300" dirty="0"/>
          </a:p>
          <a:p>
            <a:r>
              <a:rPr lang="fr-FR" sz="1300" dirty="0"/>
              <a:t>1958 : chômage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1DE89E8-D92D-6360-D8A3-C936DD292666}"/>
              </a:ext>
            </a:extLst>
          </p:cNvPr>
          <p:cNvSpPr txBox="1">
            <a:spLocks/>
          </p:cNvSpPr>
          <p:nvPr/>
        </p:nvSpPr>
        <p:spPr>
          <a:xfrm>
            <a:off x="3489846" y="1310168"/>
            <a:ext cx="2470468" cy="2118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/>
              <a:t>1893 : indigents malades</a:t>
            </a:r>
          </a:p>
          <a:p>
            <a:r>
              <a:rPr lang="fr-FR" sz="1300" dirty="0"/>
              <a:t>1904 : enfants</a:t>
            </a:r>
          </a:p>
          <a:p>
            <a:r>
              <a:rPr lang="fr-FR" sz="1300" dirty="0"/>
              <a:t>1905 : vieillards, infirmes et incurables</a:t>
            </a:r>
          </a:p>
          <a:p>
            <a:r>
              <a:rPr lang="fr-FR" sz="1300" dirty="0"/>
              <a:t>1913 : femmes en couches et familles nombreuses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1EB38C8-6B69-3787-873C-445A9D939D69}"/>
              </a:ext>
            </a:extLst>
          </p:cNvPr>
          <p:cNvSpPr txBox="1">
            <a:spLocks/>
          </p:cNvSpPr>
          <p:nvPr/>
        </p:nvSpPr>
        <p:spPr>
          <a:xfrm>
            <a:off x="3489846" y="3875683"/>
            <a:ext cx="2241203" cy="2718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1949 : aveugles et grands infirmes</a:t>
            </a:r>
          </a:p>
          <a:p>
            <a:r>
              <a:rPr lang="fr-FR" sz="1400" dirty="0"/>
              <a:t>1949-53 : hébergement</a:t>
            </a:r>
          </a:p>
          <a:p>
            <a:r>
              <a:rPr lang="fr-FR" sz="1400" dirty="0"/>
              <a:t>1956 : minimum vieillesse</a:t>
            </a:r>
          </a:p>
          <a:p>
            <a:r>
              <a:rPr lang="fr-FR" sz="1400" dirty="0"/>
              <a:t>1971-75 : handicap</a:t>
            </a:r>
          </a:p>
          <a:p>
            <a:r>
              <a:rPr lang="fr-FR" sz="1400" dirty="0"/>
              <a:t>1974-75 : nouvelles lois sur l’hébergement</a:t>
            </a:r>
          </a:p>
          <a:p>
            <a:r>
              <a:rPr lang="fr-FR" sz="1400" dirty="0"/>
              <a:t>1976 : API</a:t>
            </a:r>
          </a:p>
          <a:p>
            <a:r>
              <a:rPr lang="fr-FR" sz="1400" dirty="0"/>
              <a:t>1980 : allocation veuvage</a:t>
            </a:r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8F48FD7F-638E-6E6E-0BFB-4EFEADC8D065}"/>
              </a:ext>
            </a:extLst>
          </p:cNvPr>
          <p:cNvSpPr/>
          <p:nvPr/>
        </p:nvSpPr>
        <p:spPr>
          <a:xfrm rot="2509210">
            <a:off x="6475744" y="1993434"/>
            <a:ext cx="1146048" cy="3514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DA46CB67-D792-5429-46AC-88483C5EE812}"/>
              </a:ext>
            </a:extLst>
          </p:cNvPr>
          <p:cNvSpPr/>
          <p:nvPr/>
        </p:nvSpPr>
        <p:spPr>
          <a:xfrm rot="8189110">
            <a:off x="6632450" y="4371507"/>
            <a:ext cx="1146048" cy="3514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361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II- Les débuts d’ATD Quart Monde : valeurs, implantations, pratiques</a:t>
            </a:r>
          </a:p>
        </p:txBody>
      </p:sp>
    </p:spTree>
    <p:extLst>
      <p:ext uri="{BB962C8B-B14F-4D97-AF65-F5344CB8AC3E}">
        <p14:creationId xmlns:p14="http://schemas.microsoft.com/office/powerpoint/2010/main" val="28974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Joseph </a:t>
            </a:r>
            <a:r>
              <a:rPr lang="fr-FR" sz="2800" dirty="0" err="1"/>
              <a:t>Wresinski</a:t>
            </a:r>
            <a:r>
              <a:rPr lang="fr-FR" sz="2800" dirty="0"/>
              <a:t> (1917-1988)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2EF745-7B73-4CF0-ED32-5F4EF1C58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270" t="14557" r="22750" b="10923"/>
          <a:stretch/>
        </p:blipFill>
        <p:spPr>
          <a:xfrm>
            <a:off x="5047988" y="646325"/>
            <a:ext cx="5135672" cy="5565349"/>
          </a:xfrm>
        </p:spPr>
      </p:pic>
    </p:spTree>
    <p:extLst>
      <p:ext uri="{BB962C8B-B14F-4D97-AF65-F5344CB8AC3E}">
        <p14:creationId xmlns:p14="http://schemas.microsoft.com/office/powerpoint/2010/main" val="299432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Noisy-le-Grand : le « camp de l’abbé Pierre » (1954 sq.)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EB2D369-A096-25AD-9543-6C48D8DAC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59" t="13734" r="22920" b="14211"/>
          <a:stretch/>
        </p:blipFill>
        <p:spPr>
          <a:xfrm>
            <a:off x="3662951" y="748430"/>
            <a:ext cx="8276130" cy="5361140"/>
          </a:xfrm>
        </p:spPr>
      </p:pic>
    </p:spTree>
    <p:extLst>
      <p:ext uri="{BB962C8B-B14F-4D97-AF65-F5344CB8AC3E}">
        <p14:creationId xmlns:p14="http://schemas.microsoft.com/office/powerpoint/2010/main" val="380892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Une extension en France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02EA38D-77A6-CA9D-1B9F-B91C4E10F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96" t="14283" r="32852" b="15306"/>
          <a:stretch/>
        </p:blipFill>
        <p:spPr>
          <a:xfrm>
            <a:off x="3699043" y="0"/>
            <a:ext cx="3983277" cy="321919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BAD314-E553-39B3-2447-E2570FCD54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7" t="16046" r="30326" b="19103"/>
          <a:stretch/>
        </p:blipFill>
        <p:spPr>
          <a:xfrm>
            <a:off x="6914367" y="3707704"/>
            <a:ext cx="4822521" cy="31502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8AD8E9-4409-5E53-95E2-B62881B0D571}"/>
              </a:ext>
            </a:extLst>
          </p:cNvPr>
          <p:cNvSpPr txBox="1"/>
          <p:nvPr/>
        </p:nvSpPr>
        <p:spPr>
          <a:xfrm>
            <a:off x="7778663" y="187890"/>
            <a:ext cx="3093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Wresinski</a:t>
            </a:r>
            <a:r>
              <a:rPr lang="fr-FR" sz="1400" dirty="0"/>
              <a:t> au bidonville de la Campa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CFBE120-B844-2169-53B8-8E47A7EC5B5A}"/>
              </a:ext>
            </a:extLst>
          </p:cNvPr>
          <p:cNvSpPr txBox="1"/>
          <p:nvPr/>
        </p:nvSpPr>
        <p:spPr>
          <a:xfrm>
            <a:off x="8991601" y="3365037"/>
            <a:ext cx="2041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Une cité de transit</a:t>
            </a:r>
          </a:p>
        </p:txBody>
      </p:sp>
    </p:spTree>
    <p:extLst>
      <p:ext uri="{BB962C8B-B14F-4D97-AF65-F5344CB8AC3E}">
        <p14:creationId xmlns:p14="http://schemas.microsoft.com/office/powerpoint/2010/main" val="1917737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7DA40A-F643-6BDE-BD56-DCEF68FF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dirty="0"/>
              <a:t>De nouvelles actions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ED43FE-D827-0E82-02D4-19F37AAC0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41" t="43597" r="49066" b="14211"/>
          <a:stretch/>
        </p:blipFill>
        <p:spPr>
          <a:xfrm>
            <a:off x="3757810" y="263047"/>
            <a:ext cx="4191550" cy="27432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F8B9F6-9B83-AC03-9AEF-57C6F335E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4" t="42804" r="44991" b="15681"/>
          <a:stretch/>
        </p:blipFill>
        <p:spPr>
          <a:xfrm>
            <a:off x="6096000" y="3551128"/>
            <a:ext cx="5463762" cy="30438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B8AA3D0-0871-7D8A-FFD4-2C85E33EA547}"/>
              </a:ext>
            </a:extLst>
          </p:cNvPr>
          <p:cNvSpPr txBox="1"/>
          <p:nvPr/>
        </p:nvSpPr>
        <p:spPr>
          <a:xfrm>
            <a:off x="8116866" y="263047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</a:t>
            </a:r>
            <a:r>
              <a:rPr lang="fr-FR" sz="1600" dirty="0"/>
              <a:t>bibliothèque</a:t>
            </a:r>
            <a:r>
              <a:rPr lang="fr-FR" dirty="0"/>
              <a:t> de rue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FD1D594-0F72-D0E5-E177-E0D6B881BAFD}"/>
              </a:ext>
            </a:extLst>
          </p:cNvPr>
          <p:cNvSpPr txBox="1"/>
          <p:nvPr/>
        </p:nvSpPr>
        <p:spPr>
          <a:xfrm>
            <a:off x="8379912" y="3006247"/>
            <a:ext cx="3444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Une Université populaire Quart Monde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07912355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Cadr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Cadr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{664F2901-4B91-9548-A6C6-50E8701F723B}tf10001124</Template>
  <TotalTime>107</TotalTime>
  <Words>397</Words>
  <Application>Microsoft Office PowerPoint</Application>
  <PresentationFormat>Grand écran</PresentationFormat>
  <Paragraphs>60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Calibri</vt:lpstr>
      <vt:lpstr>Corbel</vt:lpstr>
      <vt:lpstr>Wingdings 2</vt:lpstr>
      <vt:lpstr>Cadre</vt:lpstr>
      <vt:lpstr>Où en sont nos solidarités ?  Le combat d’ATD Quart Monde</vt:lpstr>
      <vt:lpstr>I- Petit retour sur les débuts des politiques françaises de lutte contre la pauvreté</vt:lpstr>
      <vt:lpstr>I- Petit retour sur les débuts des politiques françaises de lutte contre la pauvreté</vt:lpstr>
      <vt:lpstr>I- Petit retour sur les débuts des politiques françaises de lutte contre la pauvreté</vt:lpstr>
      <vt:lpstr>II- Les débuts d’ATD Quart Monde : valeurs, implantations, pratiques</vt:lpstr>
      <vt:lpstr>Joseph Wresinski (1917-1988)</vt:lpstr>
      <vt:lpstr>Noisy-le-Grand : le « camp de l’abbé Pierre » (1954 sq.)</vt:lpstr>
      <vt:lpstr>Une extension en France</vt:lpstr>
      <vt:lpstr>De nouvelles actions</vt:lpstr>
      <vt:lpstr>III- Connaissances : reconstruire des savoirs sur la pauvreté</vt:lpstr>
      <vt:lpstr>IV- Engagements : volontaires, alliés, militants</vt:lpstr>
      <vt:lpstr>V- Plaidoyers : transformer les politiques sociales, de la France à l’ONU</vt:lpstr>
      <vt:lpstr>La nouvelle donne de la crise : chômage de masse et précarité de l’emploi</vt:lpstr>
      <vt:lpstr>Présentation PowerPoint</vt:lpstr>
      <vt:lpstr>De plus en plus d’aides alimentaires</vt:lpstr>
      <vt:lpstr>Un durcissement du regard porté sur les personnes en situation de pauvreté</vt:lpstr>
      <vt:lpstr>Insuffisamment d’emplois disponibles</vt:lpstr>
      <vt:lpstr>Une crise du logement qui touche surtout les plus pauvres</vt:lpstr>
      <vt:lpstr>La fabrique des sans-papiers</vt:lpstr>
      <vt:lpstr>Une pénalisation croissante des délits de la misère</vt:lpstr>
      <vt:lpstr>Les associations de solidarité, forces de résistance et d’innovations</vt:lpstr>
      <vt:lpstr>Un plaidoyer jusqu’à l’ONU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Où en sont nos solidarités ?  Le combat d’ATD Quart Monde</dc:title>
  <dc:creator>Microsoft Office User</dc:creator>
  <cp:lastModifiedBy>Daniel Fayard</cp:lastModifiedBy>
  <cp:revision>5</cp:revision>
  <dcterms:created xsi:type="dcterms:W3CDTF">2026-01-14T15:43:48Z</dcterms:created>
  <dcterms:modified xsi:type="dcterms:W3CDTF">2026-01-25T12:52:36Z</dcterms:modified>
</cp:coreProperties>
</file>