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69" r:id="rId15"/>
    <p:sldId id="287" r:id="rId16"/>
    <p:sldId id="270"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387AE-3A6D-4A55-9FBF-632C0E8D02E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70978AF-403C-454A-9A38-0713FE29A950}">
      <dgm:prSet/>
      <dgm:spPr/>
      <dgm:t>
        <a:bodyPr/>
        <a:lstStyle/>
        <a:p>
          <a:r>
            <a:rPr lang="fr-FR" dirty="0"/>
            <a:t>Pourquoi parler de la compassion de Dieu?</a:t>
          </a:r>
          <a:endParaRPr lang="en-US" dirty="0"/>
        </a:p>
      </dgm:t>
    </dgm:pt>
    <dgm:pt modelId="{FF5AD611-F6E1-4A6D-AA0F-13A38F6EC7F6}" type="parTrans" cxnId="{83E18C25-DB58-4129-AC91-D0D97F728071}">
      <dgm:prSet/>
      <dgm:spPr/>
      <dgm:t>
        <a:bodyPr/>
        <a:lstStyle/>
        <a:p>
          <a:endParaRPr lang="en-US"/>
        </a:p>
      </dgm:t>
    </dgm:pt>
    <dgm:pt modelId="{B3A9C8FC-3146-4988-8BBA-414E018BD85D}" type="sibTrans" cxnId="{83E18C25-DB58-4129-AC91-D0D97F728071}">
      <dgm:prSet/>
      <dgm:spPr/>
      <dgm:t>
        <a:bodyPr/>
        <a:lstStyle/>
        <a:p>
          <a:endParaRPr lang="en-US"/>
        </a:p>
      </dgm:t>
    </dgm:pt>
    <dgm:pt modelId="{50DCE877-0570-42B0-A7E7-92BFE2F0E5D7}">
      <dgm:prSet/>
      <dgm:spPr/>
      <dgm:t>
        <a:bodyPr/>
        <a:lstStyle/>
        <a:p>
          <a:r>
            <a:rPr lang="fr-FR"/>
            <a:t>Fondements dans l’Écriture, dans la tradition chrétienne, dans la théologie</a:t>
          </a:r>
          <a:endParaRPr lang="en-US"/>
        </a:p>
      </dgm:t>
    </dgm:pt>
    <dgm:pt modelId="{C8DBF743-3F03-41DD-B3EF-06BEF217D992}" type="parTrans" cxnId="{A85777F4-C340-44A7-BF9B-BEFBBCAD2835}">
      <dgm:prSet/>
      <dgm:spPr/>
      <dgm:t>
        <a:bodyPr/>
        <a:lstStyle/>
        <a:p>
          <a:endParaRPr lang="en-US"/>
        </a:p>
      </dgm:t>
    </dgm:pt>
    <dgm:pt modelId="{F77E3109-C1B9-40D9-B8E0-DC522CEAE66B}" type="sibTrans" cxnId="{A85777F4-C340-44A7-BF9B-BEFBBCAD2835}">
      <dgm:prSet/>
      <dgm:spPr/>
      <dgm:t>
        <a:bodyPr/>
        <a:lstStyle/>
        <a:p>
          <a:endParaRPr lang="en-US"/>
        </a:p>
      </dgm:t>
    </dgm:pt>
    <dgm:pt modelId="{30CE426C-510D-4311-93B5-AB9AD98A8A69}">
      <dgm:prSet/>
      <dgm:spPr/>
      <dgm:t>
        <a:bodyPr/>
        <a:lstStyle/>
        <a:p>
          <a:r>
            <a:rPr lang="fr-FR"/>
            <a:t>Quelques implications ou enjeux actuels</a:t>
          </a:r>
          <a:endParaRPr lang="en-US"/>
        </a:p>
      </dgm:t>
    </dgm:pt>
    <dgm:pt modelId="{A2B0FDD1-92E4-432C-84E2-19228B8F8277}" type="parTrans" cxnId="{01A0DE8D-ADFA-412F-860E-F51E7D7D6FF1}">
      <dgm:prSet/>
      <dgm:spPr/>
      <dgm:t>
        <a:bodyPr/>
        <a:lstStyle/>
        <a:p>
          <a:endParaRPr lang="en-US"/>
        </a:p>
      </dgm:t>
    </dgm:pt>
    <dgm:pt modelId="{55A154A8-FCA4-450D-AFB4-4490277B71AC}" type="sibTrans" cxnId="{01A0DE8D-ADFA-412F-860E-F51E7D7D6FF1}">
      <dgm:prSet/>
      <dgm:spPr/>
      <dgm:t>
        <a:bodyPr/>
        <a:lstStyle/>
        <a:p>
          <a:endParaRPr lang="en-US"/>
        </a:p>
      </dgm:t>
    </dgm:pt>
    <dgm:pt modelId="{DE845AE2-7BAA-46C1-9643-0FF98A7EC612}" type="pres">
      <dgm:prSet presAssocID="{94F387AE-3A6D-4A55-9FBF-632C0E8D02E1}" presName="hierChild1" presStyleCnt="0">
        <dgm:presLayoutVars>
          <dgm:chPref val="1"/>
          <dgm:dir/>
          <dgm:animOne val="branch"/>
          <dgm:animLvl val="lvl"/>
          <dgm:resizeHandles/>
        </dgm:presLayoutVars>
      </dgm:prSet>
      <dgm:spPr/>
    </dgm:pt>
    <dgm:pt modelId="{4AD8B7CA-0CC3-4A24-B73E-5BE4EB8ADE2F}" type="pres">
      <dgm:prSet presAssocID="{970978AF-403C-454A-9A38-0713FE29A950}" presName="hierRoot1" presStyleCnt="0"/>
      <dgm:spPr/>
    </dgm:pt>
    <dgm:pt modelId="{87FF4D87-21F0-4854-948D-395C326DB359}" type="pres">
      <dgm:prSet presAssocID="{970978AF-403C-454A-9A38-0713FE29A950}" presName="composite" presStyleCnt="0"/>
      <dgm:spPr/>
    </dgm:pt>
    <dgm:pt modelId="{5D23CC98-70B4-428E-A972-6F214ECCF314}" type="pres">
      <dgm:prSet presAssocID="{970978AF-403C-454A-9A38-0713FE29A950}" presName="background" presStyleLbl="node0" presStyleIdx="0" presStyleCnt="3"/>
      <dgm:spPr/>
    </dgm:pt>
    <dgm:pt modelId="{660D2B1D-073F-44CC-97A4-1021809460AE}" type="pres">
      <dgm:prSet presAssocID="{970978AF-403C-454A-9A38-0713FE29A950}" presName="text" presStyleLbl="fgAcc0" presStyleIdx="0" presStyleCnt="3">
        <dgm:presLayoutVars>
          <dgm:chPref val="3"/>
        </dgm:presLayoutVars>
      </dgm:prSet>
      <dgm:spPr/>
    </dgm:pt>
    <dgm:pt modelId="{27223036-38E0-4BBC-99B9-004EAB2DE75C}" type="pres">
      <dgm:prSet presAssocID="{970978AF-403C-454A-9A38-0713FE29A950}" presName="hierChild2" presStyleCnt="0"/>
      <dgm:spPr/>
    </dgm:pt>
    <dgm:pt modelId="{CC443F12-0BC0-4C0F-A387-AC401194F562}" type="pres">
      <dgm:prSet presAssocID="{50DCE877-0570-42B0-A7E7-92BFE2F0E5D7}" presName="hierRoot1" presStyleCnt="0"/>
      <dgm:spPr/>
    </dgm:pt>
    <dgm:pt modelId="{97D71A00-C202-43EC-8E4F-CEE3C992399D}" type="pres">
      <dgm:prSet presAssocID="{50DCE877-0570-42B0-A7E7-92BFE2F0E5D7}" presName="composite" presStyleCnt="0"/>
      <dgm:spPr/>
    </dgm:pt>
    <dgm:pt modelId="{ACA158B9-D2DD-467D-A7BD-B3DDF24F5038}" type="pres">
      <dgm:prSet presAssocID="{50DCE877-0570-42B0-A7E7-92BFE2F0E5D7}" presName="background" presStyleLbl="node0" presStyleIdx="1" presStyleCnt="3"/>
      <dgm:spPr/>
    </dgm:pt>
    <dgm:pt modelId="{B7CBE48F-DCFA-4BB0-8292-7C43892DEBE5}" type="pres">
      <dgm:prSet presAssocID="{50DCE877-0570-42B0-A7E7-92BFE2F0E5D7}" presName="text" presStyleLbl="fgAcc0" presStyleIdx="1" presStyleCnt="3">
        <dgm:presLayoutVars>
          <dgm:chPref val="3"/>
        </dgm:presLayoutVars>
      </dgm:prSet>
      <dgm:spPr/>
    </dgm:pt>
    <dgm:pt modelId="{1CE7CF93-0BD9-4111-965F-E0D1F716E7BC}" type="pres">
      <dgm:prSet presAssocID="{50DCE877-0570-42B0-A7E7-92BFE2F0E5D7}" presName="hierChild2" presStyleCnt="0"/>
      <dgm:spPr/>
    </dgm:pt>
    <dgm:pt modelId="{53A955E9-A578-4374-97AE-B2401E24C15D}" type="pres">
      <dgm:prSet presAssocID="{30CE426C-510D-4311-93B5-AB9AD98A8A69}" presName="hierRoot1" presStyleCnt="0"/>
      <dgm:spPr/>
    </dgm:pt>
    <dgm:pt modelId="{8C0F59A9-4FCD-4B62-8B69-853949DC32BE}" type="pres">
      <dgm:prSet presAssocID="{30CE426C-510D-4311-93B5-AB9AD98A8A69}" presName="composite" presStyleCnt="0"/>
      <dgm:spPr/>
    </dgm:pt>
    <dgm:pt modelId="{AF9B13C3-1F50-4A30-A9DC-B2A1F158635A}" type="pres">
      <dgm:prSet presAssocID="{30CE426C-510D-4311-93B5-AB9AD98A8A69}" presName="background" presStyleLbl="node0" presStyleIdx="2" presStyleCnt="3"/>
      <dgm:spPr/>
    </dgm:pt>
    <dgm:pt modelId="{83571A5D-9AFB-425F-B015-F2C8D0695224}" type="pres">
      <dgm:prSet presAssocID="{30CE426C-510D-4311-93B5-AB9AD98A8A69}" presName="text" presStyleLbl="fgAcc0" presStyleIdx="2" presStyleCnt="3">
        <dgm:presLayoutVars>
          <dgm:chPref val="3"/>
        </dgm:presLayoutVars>
      </dgm:prSet>
      <dgm:spPr/>
    </dgm:pt>
    <dgm:pt modelId="{FEE5AF8E-E17A-4029-8B06-075F4B4AD016}" type="pres">
      <dgm:prSet presAssocID="{30CE426C-510D-4311-93B5-AB9AD98A8A69}" presName="hierChild2" presStyleCnt="0"/>
      <dgm:spPr/>
    </dgm:pt>
  </dgm:ptLst>
  <dgm:cxnLst>
    <dgm:cxn modelId="{83E18C25-DB58-4129-AC91-D0D97F728071}" srcId="{94F387AE-3A6D-4A55-9FBF-632C0E8D02E1}" destId="{970978AF-403C-454A-9A38-0713FE29A950}" srcOrd="0" destOrd="0" parTransId="{FF5AD611-F6E1-4A6D-AA0F-13A38F6EC7F6}" sibTransId="{B3A9C8FC-3146-4988-8BBA-414E018BD85D}"/>
    <dgm:cxn modelId="{D08CDE34-F5F8-41D6-BE9F-E0D3D06AE813}" type="presOf" srcId="{970978AF-403C-454A-9A38-0713FE29A950}" destId="{660D2B1D-073F-44CC-97A4-1021809460AE}" srcOrd="0" destOrd="0" presId="urn:microsoft.com/office/officeart/2005/8/layout/hierarchy1"/>
    <dgm:cxn modelId="{3D0B2A46-0F79-4051-882D-1CE8DCEF1727}" type="presOf" srcId="{30CE426C-510D-4311-93B5-AB9AD98A8A69}" destId="{83571A5D-9AFB-425F-B015-F2C8D0695224}" srcOrd="0" destOrd="0" presId="urn:microsoft.com/office/officeart/2005/8/layout/hierarchy1"/>
    <dgm:cxn modelId="{01A0DE8D-ADFA-412F-860E-F51E7D7D6FF1}" srcId="{94F387AE-3A6D-4A55-9FBF-632C0E8D02E1}" destId="{30CE426C-510D-4311-93B5-AB9AD98A8A69}" srcOrd="2" destOrd="0" parTransId="{A2B0FDD1-92E4-432C-84E2-19228B8F8277}" sibTransId="{55A154A8-FCA4-450D-AFB4-4490277B71AC}"/>
    <dgm:cxn modelId="{CDCBF392-434A-4B6A-9B32-FA7158A7A6B6}" type="presOf" srcId="{50DCE877-0570-42B0-A7E7-92BFE2F0E5D7}" destId="{B7CBE48F-DCFA-4BB0-8292-7C43892DEBE5}" srcOrd="0" destOrd="0" presId="urn:microsoft.com/office/officeart/2005/8/layout/hierarchy1"/>
    <dgm:cxn modelId="{C1AD32CB-1060-4244-99DE-EBE8EA6615F7}" type="presOf" srcId="{94F387AE-3A6D-4A55-9FBF-632C0E8D02E1}" destId="{DE845AE2-7BAA-46C1-9643-0FF98A7EC612}" srcOrd="0" destOrd="0" presId="urn:microsoft.com/office/officeart/2005/8/layout/hierarchy1"/>
    <dgm:cxn modelId="{A85777F4-C340-44A7-BF9B-BEFBBCAD2835}" srcId="{94F387AE-3A6D-4A55-9FBF-632C0E8D02E1}" destId="{50DCE877-0570-42B0-A7E7-92BFE2F0E5D7}" srcOrd="1" destOrd="0" parTransId="{C8DBF743-3F03-41DD-B3EF-06BEF217D992}" sibTransId="{F77E3109-C1B9-40D9-B8E0-DC522CEAE66B}"/>
    <dgm:cxn modelId="{DEFAE28F-D3E5-417D-B1EE-3D403B745292}" type="presParOf" srcId="{DE845AE2-7BAA-46C1-9643-0FF98A7EC612}" destId="{4AD8B7CA-0CC3-4A24-B73E-5BE4EB8ADE2F}" srcOrd="0" destOrd="0" presId="urn:microsoft.com/office/officeart/2005/8/layout/hierarchy1"/>
    <dgm:cxn modelId="{868EBE3B-C127-42E6-BCCA-9B5E80568BDE}" type="presParOf" srcId="{4AD8B7CA-0CC3-4A24-B73E-5BE4EB8ADE2F}" destId="{87FF4D87-21F0-4854-948D-395C326DB359}" srcOrd="0" destOrd="0" presId="urn:microsoft.com/office/officeart/2005/8/layout/hierarchy1"/>
    <dgm:cxn modelId="{96EEBE12-C76D-4825-ABD7-F1F0981CEE26}" type="presParOf" srcId="{87FF4D87-21F0-4854-948D-395C326DB359}" destId="{5D23CC98-70B4-428E-A972-6F214ECCF314}" srcOrd="0" destOrd="0" presId="urn:microsoft.com/office/officeart/2005/8/layout/hierarchy1"/>
    <dgm:cxn modelId="{CEB7AD64-EB16-4F13-B9EE-B0F6A96080EE}" type="presParOf" srcId="{87FF4D87-21F0-4854-948D-395C326DB359}" destId="{660D2B1D-073F-44CC-97A4-1021809460AE}" srcOrd="1" destOrd="0" presId="urn:microsoft.com/office/officeart/2005/8/layout/hierarchy1"/>
    <dgm:cxn modelId="{70A76204-BAE4-42A6-9B55-2E5A8F3B6D37}" type="presParOf" srcId="{4AD8B7CA-0CC3-4A24-B73E-5BE4EB8ADE2F}" destId="{27223036-38E0-4BBC-99B9-004EAB2DE75C}" srcOrd="1" destOrd="0" presId="urn:microsoft.com/office/officeart/2005/8/layout/hierarchy1"/>
    <dgm:cxn modelId="{01770413-ED67-4A5A-A4A9-D193E9CBB6B6}" type="presParOf" srcId="{DE845AE2-7BAA-46C1-9643-0FF98A7EC612}" destId="{CC443F12-0BC0-4C0F-A387-AC401194F562}" srcOrd="1" destOrd="0" presId="urn:microsoft.com/office/officeart/2005/8/layout/hierarchy1"/>
    <dgm:cxn modelId="{A730A791-54A5-41DC-967C-450051FE1950}" type="presParOf" srcId="{CC443F12-0BC0-4C0F-A387-AC401194F562}" destId="{97D71A00-C202-43EC-8E4F-CEE3C992399D}" srcOrd="0" destOrd="0" presId="urn:microsoft.com/office/officeart/2005/8/layout/hierarchy1"/>
    <dgm:cxn modelId="{B3FBC918-DFD4-4692-A0DC-EC4BF37DC032}" type="presParOf" srcId="{97D71A00-C202-43EC-8E4F-CEE3C992399D}" destId="{ACA158B9-D2DD-467D-A7BD-B3DDF24F5038}" srcOrd="0" destOrd="0" presId="urn:microsoft.com/office/officeart/2005/8/layout/hierarchy1"/>
    <dgm:cxn modelId="{3AC1577E-825A-4F92-B4AE-EED3777B2355}" type="presParOf" srcId="{97D71A00-C202-43EC-8E4F-CEE3C992399D}" destId="{B7CBE48F-DCFA-4BB0-8292-7C43892DEBE5}" srcOrd="1" destOrd="0" presId="urn:microsoft.com/office/officeart/2005/8/layout/hierarchy1"/>
    <dgm:cxn modelId="{C253ED53-146F-48BE-863B-A409472F0B0C}" type="presParOf" srcId="{CC443F12-0BC0-4C0F-A387-AC401194F562}" destId="{1CE7CF93-0BD9-4111-965F-E0D1F716E7BC}" srcOrd="1" destOrd="0" presId="urn:microsoft.com/office/officeart/2005/8/layout/hierarchy1"/>
    <dgm:cxn modelId="{790681F4-DC66-4EC3-96CC-E697A5C51EBD}" type="presParOf" srcId="{DE845AE2-7BAA-46C1-9643-0FF98A7EC612}" destId="{53A955E9-A578-4374-97AE-B2401E24C15D}" srcOrd="2" destOrd="0" presId="urn:microsoft.com/office/officeart/2005/8/layout/hierarchy1"/>
    <dgm:cxn modelId="{6DE10E1C-F62A-4A26-9D58-438FFF0ACAD3}" type="presParOf" srcId="{53A955E9-A578-4374-97AE-B2401E24C15D}" destId="{8C0F59A9-4FCD-4B62-8B69-853949DC32BE}" srcOrd="0" destOrd="0" presId="urn:microsoft.com/office/officeart/2005/8/layout/hierarchy1"/>
    <dgm:cxn modelId="{3667F447-85DA-472D-8271-C4495D58D718}" type="presParOf" srcId="{8C0F59A9-4FCD-4B62-8B69-853949DC32BE}" destId="{AF9B13C3-1F50-4A30-A9DC-B2A1F158635A}" srcOrd="0" destOrd="0" presId="urn:microsoft.com/office/officeart/2005/8/layout/hierarchy1"/>
    <dgm:cxn modelId="{AC75B99F-1342-4337-8E90-052637BA9BF3}" type="presParOf" srcId="{8C0F59A9-4FCD-4B62-8B69-853949DC32BE}" destId="{83571A5D-9AFB-425F-B015-F2C8D0695224}" srcOrd="1" destOrd="0" presId="urn:microsoft.com/office/officeart/2005/8/layout/hierarchy1"/>
    <dgm:cxn modelId="{4C21B772-D10A-4DB7-8B53-720FA6D7BDB5}" type="presParOf" srcId="{53A955E9-A578-4374-97AE-B2401E24C15D}" destId="{FEE5AF8E-E17A-4029-8B06-075F4B4AD01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3CC98-70B4-428E-A972-6F214ECCF314}">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D2B1D-073F-44CC-97A4-1021809460AE}">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Pourquoi parler de la compassion de Dieu?</a:t>
          </a:r>
          <a:endParaRPr lang="en-US" sz="2300" kern="1200" dirty="0"/>
        </a:p>
      </dsp:txBody>
      <dsp:txXfrm>
        <a:off x="378614" y="886531"/>
        <a:ext cx="2810360" cy="1744948"/>
      </dsp:txXfrm>
    </dsp:sp>
    <dsp:sp modelId="{ACA158B9-D2DD-467D-A7BD-B3DDF24F5038}">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BE48F-DCFA-4BB0-8292-7C43892DEBE5}">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Fondements dans l’Écriture, dans la tradition chrétienne, dans la théologie</a:t>
          </a:r>
          <a:endParaRPr lang="en-US" sz="2300" kern="1200"/>
        </a:p>
      </dsp:txBody>
      <dsp:txXfrm>
        <a:off x="3946203" y="886531"/>
        <a:ext cx="2810360" cy="1744948"/>
      </dsp:txXfrm>
    </dsp:sp>
    <dsp:sp modelId="{AF9B13C3-1F50-4A30-A9DC-B2A1F158635A}">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571A5D-9AFB-425F-B015-F2C8D0695224}">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Quelques implications ou enjeux actuels</a:t>
          </a:r>
          <a:endParaRPr lang="en-US" sz="2300" kern="1200"/>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A96959-CB2D-2F11-C7D4-9760458485B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7814E11-ABE9-9BA0-718C-F2F3E85761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EA2E49F-8DD7-35B8-C577-AFB35F873002}"/>
              </a:ext>
            </a:extLst>
          </p:cNvPr>
          <p:cNvSpPr>
            <a:spLocks noGrp="1"/>
          </p:cNvSpPr>
          <p:nvPr>
            <p:ph type="dt" sz="half" idx="10"/>
          </p:nvPr>
        </p:nvSpPr>
        <p:spPr/>
        <p:txBody>
          <a:bodyPr/>
          <a:lstStyle/>
          <a:p>
            <a:fld id="{43E06B1D-1E79-4F46-BC0A-AB7EAE15CF24}" type="datetimeFigureOut">
              <a:rPr lang="fr-FR" smtClean="0"/>
              <a:t>27/03/2025</a:t>
            </a:fld>
            <a:endParaRPr lang="fr-FR"/>
          </a:p>
        </p:txBody>
      </p:sp>
      <p:sp>
        <p:nvSpPr>
          <p:cNvPr id="5" name="Espace réservé du pied de page 4">
            <a:extLst>
              <a:ext uri="{FF2B5EF4-FFF2-40B4-BE49-F238E27FC236}">
                <a16:creationId xmlns:a16="http://schemas.microsoft.com/office/drawing/2014/main" id="{FAE91228-1C07-A18A-AB02-6A95B4A509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DB7C88-576C-CF1B-7BAE-2CE0CFEE08EB}"/>
              </a:ext>
            </a:extLst>
          </p:cNvPr>
          <p:cNvSpPr>
            <a:spLocks noGrp="1"/>
          </p:cNvSpPr>
          <p:nvPr>
            <p:ph type="sldNum" sz="quarter" idx="12"/>
          </p:nvPr>
        </p:nvSpPr>
        <p:spPr/>
        <p:txBody>
          <a:bodyPr/>
          <a:lstStyle/>
          <a:p>
            <a:fld id="{35A1E20B-9D59-45EC-A645-575B330C0B4A}" type="slidenum">
              <a:rPr lang="fr-FR" smtClean="0"/>
              <a:t>‹N°›</a:t>
            </a:fld>
            <a:endParaRPr lang="fr-FR"/>
          </a:p>
        </p:txBody>
      </p:sp>
    </p:spTree>
    <p:extLst>
      <p:ext uri="{BB962C8B-B14F-4D97-AF65-F5344CB8AC3E}">
        <p14:creationId xmlns:p14="http://schemas.microsoft.com/office/powerpoint/2010/main" val="13556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A1B9B4-1664-13B9-E23E-6B580CB3108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AFD50E1-36F4-6E52-3920-ECB1BAFE058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E4E050-42D0-7567-EE2F-9F83CB75ADE0}"/>
              </a:ext>
            </a:extLst>
          </p:cNvPr>
          <p:cNvSpPr>
            <a:spLocks noGrp="1"/>
          </p:cNvSpPr>
          <p:nvPr>
            <p:ph type="dt" sz="half" idx="10"/>
          </p:nvPr>
        </p:nvSpPr>
        <p:spPr/>
        <p:txBody>
          <a:bodyPr/>
          <a:lstStyle/>
          <a:p>
            <a:fld id="{43E06B1D-1E79-4F46-BC0A-AB7EAE15CF24}" type="datetimeFigureOut">
              <a:rPr lang="fr-FR" smtClean="0"/>
              <a:t>27/03/2025</a:t>
            </a:fld>
            <a:endParaRPr lang="fr-FR"/>
          </a:p>
        </p:txBody>
      </p:sp>
      <p:sp>
        <p:nvSpPr>
          <p:cNvPr id="5" name="Espace réservé du pied de page 4">
            <a:extLst>
              <a:ext uri="{FF2B5EF4-FFF2-40B4-BE49-F238E27FC236}">
                <a16:creationId xmlns:a16="http://schemas.microsoft.com/office/drawing/2014/main" id="{5EE1B826-CE0D-0565-A1C2-6BD5A6E127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EFBAB61-4BA9-C795-AA68-9548E01896C7}"/>
              </a:ext>
            </a:extLst>
          </p:cNvPr>
          <p:cNvSpPr>
            <a:spLocks noGrp="1"/>
          </p:cNvSpPr>
          <p:nvPr>
            <p:ph type="sldNum" sz="quarter" idx="12"/>
          </p:nvPr>
        </p:nvSpPr>
        <p:spPr/>
        <p:txBody>
          <a:bodyPr/>
          <a:lstStyle/>
          <a:p>
            <a:fld id="{35A1E20B-9D59-45EC-A645-575B330C0B4A}" type="slidenum">
              <a:rPr lang="fr-FR" smtClean="0"/>
              <a:t>‹N°›</a:t>
            </a:fld>
            <a:endParaRPr lang="fr-FR"/>
          </a:p>
        </p:txBody>
      </p:sp>
    </p:spTree>
    <p:extLst>
      <p:ext uri="{BB962C8B-B14F-4D97-AF65-F5344CB8AC3E}">
        <p14:creationId xmlns:p14="http://schemas.microsoft.com/office/powerpoint/2010/main" val="367424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6063BFE-3F4D-C734-732B-0576EE54017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95B8555-999A-B83B-CDDB-070584F5540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76863B7-A875-CAAF-EF31-5B3DB1CD3EC4}"/>
              </a:ext>
            </a:extLst>
          </p:cNvPr>
          <p:cNvSpPr>
            <a:spLocks noGrp="1"/>
          </p:cNvSpPr>
          <p:nvPr>
            <p:ph type="dt" sz="half" idx="10"/>
          </p:nvPr>
        </p:nvSpPr>
        <p:spPr/>
        <p:txBody>
          <a:bodyPr/>
          <a:lstStyle/>
          <a:p>
            <a:fld id="{43E06B1D-1E79-4F46-BC0A-AB7EAE15CF24}" type="datetimeFigureOut">
              <a:rPr lang="fr-FR" smtClean="0"/>
              <a:t>27/03/2025</a:t>
            </a:fld>
            <a:endParaRPr lang="fr-FR"/>
          </a:p>
        </p:txBody>
      </p:sp>
      <p:sp>
        <p:nvSpPr>
          <p:cNvPr id="5" name="Espace réservé du pied de page 4">
            <a:extLst>
              <a:ext uri="{FF2B5EF4-FFF2-40B4-BE49-F238E27FC236}">
                <a16:creationId xmlns:a16="http://schemas.microsoft.com/office/drawing/2014/main" id="{15686784-E750-A4F9-53CD-1BC29E9036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1FC43F-B01B-4A9A-7462-1D439DD14EAF}"/>
              </a:ext>
            </a:extLst>
          </p:cNvPr>
          <p:cNvSpPr>
            <a:spLocks noGrp="1"/>
          </p:cNvSpPr>
          <p:nvPr>
            <p:ph type="sldNum" sz="quarter" idx="12"/>
          </p:nvPr>
        </p:nvSpPr>
        <p:spPr/>
        <p:txBody>
          <a:bodyPr/>
          <a:lstStyle/>
          <a:p>
            <a:fld id="{35A1E20B-9D59-45EC-A645-575B330C0B4A}" type="slidenum">
              <a:rPr lang="fr-FR" smtClean="0"/>
              <a:t>‹N°›</a:t>
            </a:fld>
            <a:endParaRPr lang="fr-FR"/>
          </a:p>
        </p:txBody>
      </p:sp>
    </p:spTree>
    <p:extLst>
      <p:ext uri="{BB962C8B-B14F-4D97-AF65-F5344CB8AC3E}">
        <p14:creationId xmlns:p14="http://schemas.microsoft.com/office/powerpoint/2010/main" val="359562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BCFD5-2D62-5335-8197-F934FE867D9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CC38BC6-9F34-D737-1167-02C874FF0C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3C1CD8-7DBB-EB7F-2403-53389B5D0B4B}"/>
              </a:ext>
            </a:extLst>
          </p:cNvPr>
          <p:cNvSpPr>
            <a:spLocks noGrp="1"/>
          </p:cNvSpPr>
          <p:nvPr>
            <p:ph type="dt" sz="half" idx="10"/>
          </p:nvPr>
        </p:nvSpPr>
        <p:spPr/>
        <p:txBody>
          <a:bodyPr/>
          <a:lstStyle/>
          <a:p>
            <a:fld id="{43E06B1D-1E79-4F46-BC0A-AB7EAE15CF24}" type="datetimeFigureOut">
              <a:rPr lang="fr-FR" smtClean="0"/>
              <a:t>27/03/2025</a:t>
            </a:fld>
            <a:endParaRPr lang="fr-FR"/>
          </a:p>
        </p:txBody>
      </p:sp>
      <p:sp>
        <p:nvSpPr>
          <p:cNvPr id="5" name="Espace réservé du pied de page 4">
            <a:extLst>
              <a:ext uri="{FF2B5EF4-FFF2-40B4-BE49-F238E27FC236}">
                <a16:creationId xmlns:a16="http://schemas.microsoft.com/office/drawing/2014/main" id="{5C6255F6-6BF0-7EC2-17D6-50C327F77B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38836E-1925-CEEB-1FD1-331524A777A1}"/>
              </a:ext>
            </a:extLst>
          </p:cNvPr>
          <p:cNvSpPr>
            <a:spLocks noGrp="1"/>
          </p:cNvSpPr>
          <p:nvPr>
            <p:ph type="sldNum" sz="quarter" idx="12"/>
          </p:nvPr>
        </p:nvSpPr>
        <p:spPr/>
        <p:txBody>
          <a:bodyPr/>
          <a:lstStyle/>
          <a:p>
            <a:fld id="{35A1E20B-9D59-45EC-A645-575B330C0B4A}" type="slidenum">
              <a:rPr lang="fr-FR" smtClean="0"/>
              <a:t>‹N°›</a:t>
            </a:fld>
            <a:endParaRPr lang="fr-FR"/>
          </a:p>
        </p:txBody>
      </p:sp>
    </p:spTree>
    <p:extLst>
      <p:ext uri="{BB962C8B-B14F-4D97-AF65-F5344CB8AC3E}">
        <p14:creationId xmlns:p14="http://schemas.microsoft.com/office/powerpoint/2010/main" val="150183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956E8-3454-9015-566C-4D15512CB8C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12CFA5C-EB4D-7A7C-947F-A67D3CD913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27E467E-7C64-6813-22B3-BDABB064B9D1}"/>
              </a:ext>
            </a:extLst>
          </p:cNvPr>
          <p:cNvSpPr>
            <a:spLocks noGrp="1"/>
          </p:cNvSpPr>
          <p:nvPr>
            <p:ph type="dt" sz="half" idx="10"/>
          </p:nvPr>
        </p:nvSpPr>
        <p:spPr/>
        <p:txBody>
          <a:bodyPr/>
          <a:lstStyle/>
          <a:p>
            <a:fld id="{43E06B1D-1E79-4F46-BC0A-AB7EAE15CF24}" type="datetimeFigureOut">
              <a:rPr lang="fr-FR" smtClean="0"/>
              <a:t>27/03/2025</a:t>
            </a:fld>
            <a:endParaRPr lang="fr-FR"/>
          </a:p>
        </p:txBody>
      </p:sp>
      <p:sp>
        <p:nvSpPr>
          <p:cNvPr id="5" name="Espace réservé du pied de page 4">
            <a:extLst>
              <a:ext uri="{FF2B5EF4-FFF2-40B4-BE49-F238E27FC236}">
                <a16:creationId xmlns:a16="http://schemas.microsoft.com/office/drawing/2014/main" id="{AEC81EB1-A3A6-987D-3147-B77E1632C6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4D180E-B97E-E8A9-D3B8-9DF50445E3FD}"/>
              </a:ext>
            </a:extLst>
          </p:cNvPr>
          <p:cNvSpPr>
            <a:spLocks noGrp="1"/>
          </p:cNvSpPr>
          <p:nvPr>
            <p:ph type="sldNum" sz="quarter" idx="12"/>
          </p:nvPr>
        </p:nvSpPr>
        <p:spPr/>
        <p:txBody>
          <a:bodyPr/>
          <a:lstStyle/>
          <a:p>
            <a:fld id="{35A1E20B-9D59-45EC-A645-575B330C0B4A}" type="slidenum">
              <a:rPr lang="fr-FR" smtClean="0"/>
              <a:t>‹N°›</a:t>
            </a:fld>
            <a:endParaRPr lang="fr-FR"/>
          </a:p>
        </p:txBody>
      </p:sp>
    </p:spTree>
    <p:extLst>
      <p:ext uri="{BB962C8B-B14F-4D97-AF65-F5344CB8AC3E}">
        <p14:creationId xmlns:p14="http://schemas.microsoft.com/office/powerpoint/2010/main" val="58408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720EE-9AAE-57CB-A577-FCB559F893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561FD1-BE38-8450-0C5B-212626D6BDA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739B68-579A-4531-FEE8-EBD884DED07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74B38C3-08C0-CE7D-8140-F4A89BE2E1A5}"/>
              </a:ext>
            </a:extLst>
          </p:cNvPr>
          <p:cNvSpPr>
            <a:spLocks noGrp="1"/>
          </p:cNvSpPr>
          <p:nvPr>
            <p:ph type="dt" sz="half" idx="10"/>
          </p:nvPr>
        </p:nvSpPr>
        <p:spPr/>
        <p:txBody>
          <a:bodyPr/>
          <a:lstStyle/>
          <a:p>
            <a:fld id="{43E06B1D-1E79-4F46-BC0A-AB7EAE15CF24}" type="datetimeFigureOut">
              <a:rPr lang="fr-FR" smtClean="0"/>
              <a:t>27/03/2025</a:t>
            </a:fld>
            <a:endParaRPr lang="fr-FR"/>
          </a:p>
        </p:txBody>
      </p:sp>
      <p:sp>
        <p:nvSpPr>
          <p:cNvPr id="6" name="Espace réservé du pied de page 5">
            <a:extLst>
              <a:ext uri="{FF2B5EF4-FFF2-40B4-BE49-F238E27FC236}">
                <a16:creationId xmlns:a16="http://schemas.microsoft.com/office/drawing/2014/main" id="{6BF88332-6961-8BAE-C37F-672F87F12E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4BD4C2-9C8A-DAEF-FA7F-66939068EAC0}"/>
              </a:ext>
            </a:extLst>
          </p:cNvPr>
          <p:cNvSpPr>
            <a:spLocks noGrp="1"/>
          </p:cNvSpPr>
          <p:nvPr>
            <p:ph type="sldNum" sz="quarter" idx="12"/>
          </p:nvPr>
        </p:nvSpPr>
        <p:spPr/>
        <p:txBody>
          <a:bodyPr/>
          <a:lstStyle/>
          <a:p>
            <a:fld id="{35A1E20B-9D59-45EC-A645-575B330C0B4A}" type="slidenum">
              <a:rPr lang="fr-FR" smtClean="0"/>
              <a:t>‹N°›</a:t>
            </a:fld>
            <a:endParaRPr lang="fr-FR"/>
          </a:p>
        </p:txBody>
      </p:sp>
    </p:spTree>
    <p:extLst>
      <p:ext uri="{BB962C8B-B14F-4D97-AF65-F5344CB8AC3E}">
        <p14:creationId xmlns:p14="http://schemas.microsoft.com/office/powerpoint/2010/main" val="154212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70731-4FAB-374C-CBF5-22EB9E5727C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8635FB6-F794-AC18-B99B-DF987FAC6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C286BD2-7D5C-7DED-DCBB-BA528232D65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E2ECA2A-DC8F-0EA8-90B2-2011A8EC5D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AE2734-A9BA-88C0-DC30-01422E7DA5B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35EFCFD-9E3E-B0AB-83C5-0F560EA3F340}"/>
              </a:ext>
            </a:extLst>
          </p:cNvPr>
          <p:cNvSpPr>
            <a:spLocks noGrp="1"/>
          </p:cNvSpPr>
          <p:nvPr>
            <p:ph type="dt" sz="half" idx="10"/>
          </p:nvPr>
        </p:nvSpPr>
        <p:spPr/>
        <p:txBody>
          <a:bodyPr/>
          <a:lstStyle/>
          <a:p>
            <a:fld id="{43E06B1D-1E79-4F46-BC0A-AB7EAE15CF24}" type="datetimeFigureOut">
              <a:rPr lang="fr-FR" smtClean="0"/>
              <a:t>27/03/2025</a:t>
            </a:fld>
            <a:endParaRPr lang="fr-FR"/>
          </a:p>
        </p:txBody>
      </p:sp>
      <p:sp>
        <p:nvSpPr>
          <p:cNvPr id="8" name="Espace réservé du pied de page 7">
            <a:extLst>
              <a:ext uri="{FF2B5EF4-FFF2-40B4-BE49-F238E27FC236}">
                <a16:creationId xmlns:a16="http://schemas.microsoft.com/office/drawing/2014/main" id="{B4DD1E90-3CF9-2D86-C825-74B7D0B88B6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94E9975-6A4D-78B8-C1C7-57D17E14DB88}"/>
              </a:ext>
            </a:extLst>
          </p:cNvPr>
          <p:cNvSpPr>
            <a:spLocks noGrp="1"/>
          </p:cNvSpPr>
          <p:nvPr>
            <p:ph type="sldNum" sz="quarter" idx="12"/>
          </p:nvPr>
        </p:nvSpPr>
        <p:spPr/>
        <p:txBody>
          <a:bodyPr/>
          <a:lstStyle/>
          <a:p>
            <a:fld id="{35A1E20B-9D59-45EC-A645-575B330C0B4A}" type="slidenum">
              <a:rPr lang="fr-FR" smtClean="0"/>
              <a:t>‹N°›</a:t>
            </a:fld>
            <a:endParaRPr lang="fr-FR"/>
          </a:p>
        </p:txBody>
      </p:sp>
    </p:spTree>
    <p:extLst>
      <p:ext uri="{BB962C8B-B14F-4D97-AF65-F5344CB8AC3E}">
        <p14:creationId xmlns:p14="http://schemas.microsoft.com/office/powerpoint/2010/main" val="255064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154626-AC62-D3E6-81B0-88A5D3E5F5D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1D19214-5A49-4219-6691-76B31EE5318B}"/>
              </a:ext>
            </a:extLst>
          </p:cNvPr>
          <p:cNvSpPr>
            <a:spLocks noGrp="1"/>
          </p:cNvSpPr>
          <p:nvPr>
            <p:ph type="dt" sz="half" idx="10"/>
          </p:nvPr>
        </p:nvSpPr>
        <p:spPr/>
        <p:txBody>
          <a:bodyPr/>
          <a:lstStyle/>
          <a:p>
            <a:fld id="{43E06B1D-1E79-4F46-BC0A-AB7EAE15CF24}" type="datetimeFigureOut">
              <a:rPr lang="fr-FR" smtClean="0"/>
              <a:t>27/03/2025</a:t>
            </a:fld>
            <a:endParaRPr lang="fr-FR"/>
          </a:p>
        </p:txBody>
      </p:sp>
      <p:sp>
        <p:nvSpPr>
          <p:cNvPr id="4" name="Espace réservé du pied de page 3">
            <a:extLst>
              <a:ext uri="{FF2B5EF4-FFF2-40B4-BE49-F238E27FC236}">
                <a16:creationId xmlns:a16="http://schemas.microsoft.com/office/drawing/2014/main" id="{B751D0EC-D123-3915-E36B-514D3A7CCF9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54DE2F1-44E0-E0C0-2464-D5F09E70010F}"/>
              </a:ext>
            </a:extLst>
          </p:cNvPr>
          <p:cNvSpPr>
            <a:spLocks noGrp="1"/>
          </p:cNvSpPr>
          <p:nvPr>
            <p:ph type="sldNum" sz="quarter" idx="12"/>
          </p:nvPr>
        </p:nvSpPr>
        <p:spPr/>
        <p:txBody>
          <a:bodyPr/>
          <a:lstStyle/>
          <a:p>
            <a:fld id="{35A1E20B-9D59-45EC-A645-575B330C0B4A}" type="slidenum">
              <a:rPr lang="fr-FR" smtClean="0"/>
              <a:t>‹N°›</a:t>
            </a:fld>
            <a:endParaRPr lang="fr-FR"/>
          </a:p>
        </p:txBody>
      </p:sp>
    </p:spTree>
    <p:extLst>
      <p:ext uri="{BB962C8B-B14F-4D97-AF65-F5344CB8AC3E}">
        <p14:creationId xmlns:p14="http://schemas.microsoft.com/office/powerpoint/2010/main" val="367440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7C98057-93F0-A052-916C-066C36585984}"/>
              </a:ext>
            </a:extLst>
          </p:cNvPr>
          <p:cNvSpPr>
            <a:spLocks noGrp="1"/>
          </p:cNvSpPr>
          <p:nvPr>
            <p:ph type="dt" sz="half" idx="10"/>
          </p:nvPr>
        </p:nvSpPr>
        <p:spPr/>
        <p:txBody>
          <a:bodyPr/>
          <a:lstStyle/>
          <a:p>
            <a:fld id="{43E06B1D-1E79-4F46-BC0A-AB7EAE15CF24}" type="datetimeFigureOut">
              <a:rPr lang="fr-FR" smtClean="0"/>
              <a:t>27/03/2025</a:t>
            </a:fld>
            <a:endParaRPr lang="fr-FR"/>
          </a:p>
        </p:txBody>
      </p:sp>
      <p:sp>
        <p:nvSpPr>
          <p:cNvPr id="3" name="Espace réservé du pied de page 2">
            <a:extLst>
              <a:ext uri="{FF2B5EF4-FFF2-40B4-BE49-F238E27FC236}">
                <a16:creationId xmlns:a16="http://schemas.microsoft.com/office/drawing/2014/main" id="{CE838809-6C2C-0F18-82F4-358001486EC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50CB008-0413-DAC5-AC2D-563CD609A87C}"/>
              </a:ext>
            </a:extLst>
          </p:cNvPr>
          <p:cNvSpPr>
            <a:spLocks noGrp="1"/>
          </p:cNvSpPr>
          <p:nvPr>
            <p:ph type="sldNum" sz="quarter" idx="12"/>
          </p:nvPr>
        </p:nvSpPr>
        <p:spPr/>
        <p:txBody>
          <a:bodyPr/>
          <a:lstStyle/>
          <a:p>
            <a:fld id="{35A1E20B-9D59-45EC-A645-575B330C0B4A}" type="slidenum">
              <a:rPr lang="fr-FR" smtClean="0"/>
              <a:t>‹N°›</a:t>
            </a:fld>
            <a:endParaRPr lang="fr-FR"/>
          </a:p>
        </p:txBody>
      </p:sp>
    </p:spTree>
    <p:extLst>
      <p:ext uri="{BB962C8B-B14F-4D97-AF65-F5344CB8AC3E}">
        <p14:creationId xmlns:p14="http://schemas.microsoft.com/office/powerpoint/2010/main" val="233418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745999-D6BE-B508-AB8C-62ACDE0E70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05B218B-FA6E-3DDE-C235-1ED39BA7BF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345992-2B38-13F1-68B2-CEA0DF4C3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7D17ED5-A1C4-4778-49D7-18B3B599C168}"/>
              </a:ext>
            </a:extLst>
          </p:cNvPr>
          <p:cNvSpPr>
            <a:spLocks noGrp="1"/>
          </p:cNvSpPr>
          <p:nvPr>
            <p:ph type="dt" sz="half" idx="10"/>
          </p:nvPr>
        </p:nvSpPr>
        <p:spPr/>
        <p:txBody>
          <a:bodyPr/>
          <a:lstStyle/>
          <a:p>
            <a:fld id="{43E06B1D-1E79-4F46-BC0A-AB7EAE15CF24}" type="datetimeFigureOut">
              <a:rPr lang="fr-FR" smtClean="0"/>
              <a:t>27/03/2025</a:t>
            </a:fld>
            <a:endParaRPr lang="fr-FR"/>
          </a:p>
        </p:txBody>
      </p:sp>
      <p:sp>
        <p:nvSpPr>
          <p:cNvPr id="6" name="Espace réservé du pied de page 5">
            <a:extLst>
              <a:ext uri="{FF2B5EF4-FFF2-40B4-BE49-F238E27FC236}">
                <a16:creationId xmlns:a16="http://schemas.microsoft.com/office/drawing/2014/main" id="{EEBBEE2F-8466-D9C3-D83C-0E744DAE6E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29BCD7E-1D99-03D8-97B8-9FA8F9FAAAEF}"/>
              </a:ext>
            </a:extLst>
          </p:cNvPr>
          <p:cNvSpPr>
            <a:spLocks noGrp="1"/>
          </p:cNvSpPr>
          <p:nvPr>
            <p:ph type="sldNum" sz="quarter" idx="12"/>
          </p:nvPr>
        </p:nvSpPr>
        <p:spPr/>
        <p:txBody>
          <a:bodyPr/>
          <a:lstStyle/>
          <a:p>
            <a:fld id="{35A1E20B-9D59-45EC-A645-575B330C0B4A}" type="slidenum">
              <a:rPr lang="fr-FR" smtClean="0"/>
              <a:t>‹N°›</a:t>
            </a:fld>
            <a:endParaRPr lang="fr-FR"/>
          </a:p>
        </p:txBody>
      </p:sp>
    </p:spTree>
    <p:extLst>
      <p:ext uri="{BB962C8B-B14F-4D97-AF65-F5344CB8AC3E}">
        <p14:creationId xmlns:p14="http://schemas.microsoft.com/office/powerpoint/2010/main" val="3051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59302-91DE-47A5-4553-F685140A6AF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2E07B7F-57CF-098F-19C5-946CB488D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94F70F3-6DD0-1248-E595-AFAB73836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2061C2-0211-1071-8E5C-0D03F44CABBD}"/>
              </a:ext>
            </a:extLst>
          </p:cNvPr>
          <p:cNvSpPr>
            <a:spLocks noGrp="1"/>
          </p:cNvSpPr>
          <p:nvPr>
            <p:ph type="dt" sz="half" idx="10"/>
          </p:nvPr>
        </p:nvSpPr>
        <p:spPr/>
        <p:txBody>
          <a:bodyPr/>
          <a:lstStyle/>
          <a:p>
            <a:fld id="{43E06B1D-1E79-4F46-BC0A-AB7EAE15CF24}" type="datetimeFigureOut">
              <a:rPr lang="fr-FR" smtClean="0"/>
              <a:t>27/03/2025</a:t>
            </a:fld>
            <a:endParaRPr lang="fr-FR"/>
          </a:p>
        </p:txBody>
      </p:sp>
      <p:sp>
        <p:nvSpPr>
          <p:cNvPr id="6" name="Espace réservé du pied de page 5">
            <a:extLst>
              <a:ext uri="{FF2B5EF4-FFF2-40B4-BE49-F238E27FC236}">
                <a16:creationId xmlns:a16="http://schemas.microsoft.com/office/drawing/2014/main" id="{6D93753D-2EEA-4213-05B8-4B38A1F482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5C9E5E6-19FA-A187-3289-06ACCBED28C1}"/>
              </a:ext>
            </a:extLst>
          </p:cNvPr>
          <p:cNvSpPr>
            <a:spLocks noGrp="1"/>
          </p:cNvSpPr>
          <p:nvPr>
            <p:ph type="sldNum" sz="quarter" idx="12"/>
          </p:nvPr>
        </p:nvSpPr>
        <p:spPr/>
        <p:txBody>
          <a:bodyPr/>
          <a:lstStyle/>
          <a:p>
            <a:fld id="{35A1E20B-9D59-45EC-A645-575B330C0B4A}" type="slidenum">
              <a:rPr lang="fr-FR" smtClean="0"/>
              <a:t>‹N°›</a:t>
            </a:fld>
            <a:endParaRPr lang="fr-FR"/>
          </a:p>
        </p:txBody>
      </p:sp>
    </p:spTree>
    <p:extLst>
      <p:ext uri="{BB962C8B-B14F-4D97-AF65-F5344CB8AC3E}">
        <p14:creationId xmlns:p14="http://schemas.microsoft.com/office/powerpoint/2010/main" val="66891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7FF51E3-A3D8-E934-158F-C81957192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D41F9D7-2D2F-A8C6-3593-6175488760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4FDF21-54F1-2BF0-73F6-353A4CBA1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E06B1D-1E79-4F46-BC0A-AB7EAE15CF24}" type="datetimeFigureOut">
              <a:rPr lang="fr-FR" smtClean="0"/>
              <a:t>27/03/2025</a:t>
            </a:fld>
            <a:endParaRPr lang="fr-FR"/>
          </a:p>
        </p:txBody>
      </p:sp>
      <p:sp>
        <p:nvSpPr>
          <p:cNvPr id="5" name="Espace réservé du pied de page 4">
            <a:extLst>
              <a:ext uri="{FF2B5EF4-FFF2-40B4-BE49-F238E27FC236}">
                <a16:creationId xmlns:a16="http://schemas.microsoft.com/office/drawing/2014/main" id="{86B64D2C-D274-DDDB-1205-D581DA1769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EDA0BA6-8B3E-8E0C-44F0-90A13A740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A1E20B-9D59-45EC-A645-575B330C0B4A}" type="slidenum">
              <a:rPr lang="fr-FR" smtClean="0"/>
              <a:t>‹N°›</a:t>
            </a:fld>
            <a:endParaRPr lang="fr-FR"/>
          </a:p>
        </p:txBody>
      </p:sp>
    </p:spTree>
    <p:extLst>
      <p:ext uri="{BB962C8B-B14F-4D97-AF65-F5344CB8AC3E}">
        <p14:creationId xmlns:p14="http://schemas.microsoft.com/office/powerpoint/2010/main" val="1650656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81A7A0CF-A09A-677A-6E58-1047DB8A727F}"/>
              </a:ext>
            </a:extLst>
          </p:cNvPr>
          <p:cNvSpPr>
            <a:spLocks noGrp="1"/>
          </p:cNvSpPr>
          <p:nvPr>
            <p:ph type="ctrTitle"/>
          </p:nvPr>
        </p:nvSpPr>
        <p:spPr>
          <a:xfrm>
            <a:off x="3880430" y="583345"/>
            <a:ext cx="7160357" cy="4164820"/>
          </a:xfrm>
        </p:spPr>
        <p:txBody>
          <a:bodyPr anchor="t">
            <a:normAutofit/>
          </a:bodyPr>
          <a:lstStyle/>
          <a:p>
            <a:pPr algn="r"/>
            <a:r>
              <a:rPr lang="fr-FR" sz="8000">
                <a:solidFill>
                  <a:srgbClr val="FFFFFF"/>
                </a:solidFill>
              </a:rPr>
              <a:t>Un Dieu de compassion</a:t>
            </a:r>
          </a:p>
        </p:txBody>
      </p:sp>
      <p:sp>
        <p:nvSpPr>
          <p:cNvPr id="3" name="Sous-titre 2">
            <a:extLst>
              <a:ext uri="{FF2B5EF4-FFF2-40B4-BE49-F238E27FC236}">
                <a16:creationId xmlns:a16="http://schemas.microsoft.com/office/drawing/2014/main" id="{884FF322-5D23-9D52-71F0-FEFA016B7B37}"/>
              </a:ext>
            </a:extLst>
          </p:cNvPr>
          <p:cNvSpPr>
            <a:spLocks noGrp="1"/>
          </p:cNvSpPr>
          <p:nvPr>
            <p:ph type="subTitle" idx="1"/>
          </p:nvPr>
        </p:nvSpPr>
        <p:spPr>
          <a:xfrm>
            <a:off x="1208228" y="5972174"/>
            <a:ext cx="8578699" cy="504825"/>
          </a:xfrm>
        </p:spPr>
        <p:txBody>
          <a:bodyPr>
            <a:noAutofit/>
          </a:bodyPr>
          <a:lstStyle/>
          <a:p>
            <a:pPr algn="l"/>
            <a:r>
              <a:rPr lang="fr-FR" sz="3600" dirty="0">
                <a:solidFill>
                  <a:srgbClr val="FFFFFF"/>
                </a:solidFill>
              </a:rPr>
              <a:t>Michel Fédou, Lyon, 25 mars 2025</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959594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E36C3-F664-9B76-300F-230FF6BEA5E9}"/>
              </a:ext>
            </a:extLst>
          </p:cNvPr>
          <p:cNvSpPr>
            <a:spLocks noGrp="1"/>
          </p:cNvSpPr>
          <p:nvPr>
            <p:ph type="title"/>
          </p:nvPr>
        </p:nvSpPr>
        <p:spPr/>
        <p:txBody>
          <a:bodyPr/>
          <a:lstStyle/>
          <a:p>
            <a:r>
              <a:rPr lang="fr-FR" dirty="0">
                <a:solidFill>
                  <a:srgbClr val="0070C0"/>
                </a:solidFill>
              </a:rPr>
              <a:t>Fondement biblique (Ancien Testament)</a:t>
            </a:r>
          </a:p>
        </p:txBody>
      </p:sp>
      <p:sp>
        <p:nvSpPr>
          <p:cNvPr id="3" name="Espace réservé du contenu 2">
            <a:extLst>
              <a:ext uri="{FF2B5EF4-FFF2-40B4-BE49-F238E27FC236}">
                <a16:creationId xmlns:a16="http://schemas.microsoft.com/office/drawing/2014/main" id="{EB5B6A61-9B09-0977-1FD0-F9269EC08E47}"/>
              </a:ext>
            </a:extLst>
          </p:cNvPr>
          <p:cNvSpPr>
            <a:spLocks noGrp="1"/>
          </p:cNvSpPr>
          <p:nvPr>
            <p:ph idx="1"/>
          </p:nvPr>
        </p:nvSpPr>
        <p:spPr/>
        <p:txBody>
          <a:bodyPr/>
          <a:lstStyle/>
          <a:p>
            <a:pPr indent="450215" algn="just">
              <a:lnSpc>
                <a:spcPct val="100000"/>
              </a:lnSpc>
              <a:spcBef>
                <a:spcPts val="0"/>
              </a:spcBef>
              <a:buNone/>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 Le Seigneur est miséricordieux et bienveillant,</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00000"/>
              </a:lnSpc>
              <a:spcBef>
                <a:spcPts val="0"/>
              </a:spcBef>
              <a:buNone/>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lent à la colère et plein de fidélité […].</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00000"/>
              </a:lnSpc>
              <a:spcBef>
                <a:spcPts val="0"/>
              </a:spcBef>
              <a:buNone/>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Comme un père est tendre pour ses enfants,</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00000"/>
              </a:lnSpc>
              <a:spcBef>
                <a:spcPts val="0"/>
              </a:spcBef>
              <a:buNone/>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 Seigneur est tendre pour ceux qui le craignent » (Ps 103, 8 et 13).</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pPr indent="0" algn="just">
              <a:lnSpc>
                <a:spcPct val="150000"/>
              </a:lnSpc>
              <a:spcAft>
                <a:spcPts val="800"/>
              </a:spcAft>
              <a:buNone/>
            </a:pP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48957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F89286-8F9A-40E5-D80F-BDD27F678B30}"/>
              </a:ext>
            </a:extLst>
          </p:cNvPr>
          <p:cNvSpPr>
            <a:spLocks noGrp="1"/>
          </p:cNvSpPr>
          <p:nvPr>
            <p:ph type="title"/>
          </p:nvPr>
        </p:nvSpPr>
        <p:spPr/>
        <p:txBody>
          <a:bodyPr/>
          <a:lstStyle/>
          <a:p>
            <a:pPr algn="ctr"/>
            <a:r>
              <a:rPr lang="fr-FR" dirty="0">
                <a:solidFill>
                  <a:srgbClr val="0070C0"/>
                </a:solidFill>
              </a:rPr>
              <a:t>Fondement biblique (Nouveau Testament)</a:t>
            </a:r>
          </a:p>
        </p:txBody>
      </p:sp>
      <p:sp>
        <p:nvSpPr>
          <p:cNvPr id="3" name="Espace réservé du contenu 2">
            <a:extLst>
              <a:ext uri="{FF2B5EF4-FFF2-40B4-BE49-F238E27FC236}">
                <a16:creationId xmlns:a16="http://schemas.microsoft.com/office/drawing/2014/main" id="{7A85846F-9872-0F7F-5B7B-2DD3F214AF19}"/>
              </a:ext>
            </a:extLst>
          </p:cNvPr>
          <p:cNvSpPr>
            <a:spLocks noGrp="1"/>
          </p:cNvSpPr>
          <p:nvPr>
            <p:ph idx="1"/>
          </p:nvPr>
        </p:nvSpPr>
        <p:spPr/>
        <p:txBody>
          <a:bodyPr>
            <a:normAutofit/>
          </a:bodyPr>
          <a:lstStyle/>
          <a:p>
            <a:pPr marL="0" indent="0">
              <a:buNone/>
            </a:pPr>
            <a:r>
              <a:rPr lang="fr-FR" dirty="0">
                <a:effectLst/>
                <a:latin typeface="Times New Roman" panose="02020603050405020304" pitchFamily="18" charset="0"/>
                <a:ea typeface="Aptos" panose="020B0004020202020204" pitchFamily="34" charset="0"/>
              </a:rPr>
              <a:t>Usage du verbe </a:t>
            </a:r>
            <a:r>
              <a:rPr lang="fr-FR" i="1" dirty="0" err="1">
                <a:effectLst/>
                <a:latin typeface="Times New Roman" panose="02020603050405020304" pitchFamily="18" charset="0"/>
                <a:ea typeface="Aptos" panose="020B0004020202020204" pitchFamily="34" charset="0"/>
              </a:rPr>
              <a:t>splanchnizesthai</a:t>
            </a:r>
            <a:r>
              <a:rPr lang="fr-FR" dirty="0">
                <a:effectLst/>
                <a:latin typeface="Times New Roman" panose="02020603050405020304" pitchFamily="18" charset="0"/>
                <a:ea typeface="Aptos" panose="020B0004020202020204" pitchFamily="34" charset="0"/>
              </a:rPr>
              <a:t>, être saisi aux entrailles :</a:t>
            </a:r>
          </a:p>
          <a:p>
            <a:pPr marL="0" indent="0">
              <a:buNone/>
            </a:pPr>
            <a:endParaRPr lang="fr-FR" dirty="0">
              <a:latin typeface="Times New Roman" panose="02020603050405020304" pitchFamily="18" charset="0"/>
              <a:ea typeface="Aptos" panose="020B0004020202020204" pitchFamily="34" charset="0"/>
            </a:endParaRPr>
          </a:p>
          <a:p>
            <a:pPr marL="0" indent="0">
              <a:buNone/>
            </a:pPr>
            <a:r>
              <a:rPr lang="fr-FR" dirty="0">
                <a:effectLst/>
                <a:latin typeface="Times New Roman" panose="02020603050405020304" pitchFamily="18" charset="0"/>
                <a:ea typeface="Aptos" panose="020B0004020202020204" pitchFamily="34" charset="0"/>
              </a:rPr>
              <a:t>Dans certaines paraboles (dans celle du « débiteur impitoyable » ; dans celle du bon samaritain ; dans celle du fils prodigue)</a:t>
            </a:r>
          </a:p>
          <a:p>
            <a:pPr marL="0" indent="0">
              <a:buNone/>
            </a:pPr>
            <a:endParaRPr lang="fr-FR" dirty="0">
              <a:latin typeface="Times New Roman" panose="02020603050405020304" pitchFamily="18" charset="0"/>
              <a:ea typeface="Aptos" panose="020B0004020202020204" pitchFamily="34" charset="0"/>
            </a:endParaRPr>
          </a:p>
          <a:p>
            <a:pPr marL="0" indent="0">
              <a:buNone/>
            </a:pPr>
            <a:r>
              <a:rPr lang="fr-FR" dirty="0">
                <a:effectLst/>
                <a:latin typeface="Times New Roman" panose="02020603050405020304" pitchFamily="18" charset="0"/>
                <a:ea typeface="Aptos" panose="020B0004020202020204" pitchFamily="34" charset="0"/>
              </a:rPr>
              <a:t>À propos de Jésus lui-même (saisi de compassion devant la foule ; devant les deux aveugles à Jéricho ; devant la veuve de Naïm). </a:t>
            </a:r>
            <a:endParaRPr lang="fr-FR" dirty="0"/>
          </a:p>
        </p:txBody>
      </p:sp>
    </p:spTree>
    <p:extLst>
      <p:ext uri="{BB962C8B-B14F-4D97-AF65-F5344CB8AC3E}">
        <p14:creationId xmlns:p14="http://schemas.microsoft.com/office/powerpoint/2010/main" val="340892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E1860-0D84-CA85-782E-312D8CA643AC}"/>
              </a:ext>
            </a:extLst>
          </p:cNvPr>
          <p:cNvSpPr>
            <a:spLocks noGrp="1"/>
          </p:cNvSpPr>
          <p:nvPr>
            <p:ph type="title"/>
          </p:nvPr>
        </p:nvSpPr>
        <p:spPr/>
        <p:txBody>
          <a:bodyPr/>
          <a:lstStyle/>
          <a:p>
            <a:pPr algn="ctr"/>
            <a:r>
              <a:rPr lang="fr-FR" dirty="0">
                <a:solidFill>
                  <a:srgbClr val="0070C0"/>
                </a:solidFill>
              </a:rPr>
              <a:t>Fondement dans la tradition chrétienne</a:t>
            </a:r>
          </a:p>
        </p:txBody>
      </p:sp>
      <p:sp>
        <p:nvSpPr>
          <p:cNvPr id="3" name="Espace réservé du contenu 2">
            <a:extLst>
              <a:ext uri="{FF2B5EF4-FFF2-40B4-BE49-F238E27FC236}">
                <a16:creationId xmlns:a16="http://schemas.microsoft.com/office/drawing/2014/main" id="{4B3604B5-C943-D76B-37FB-5B53D375FE53}"/>
              </a:ext>
            </a:extLst>
          </p:cNvPr>
          <p:cNvSpPr>
            <a:spLocks noGrp="1"/>
          </p:cNvSpPr>
          <p:nvPr>
            <p:ph idx="1"/>
          </p:nvPr>
        </p:nvSpPr>
        <p:spPr/>
        <p:txBody>
          <a:bodyPr>
            <a:normAutofit lnSpcReduction="10000"/>
          </a:bodyPr>
          <a:lstStyle/>
          <a:p>
            <a:pPr marL="449580" indent="635" algn="just">
              <a:lnSpc>
                <a:spcPct val="107000"/>
              </a:lnSpc>
              <a:spcAft>
                <a:spcPts val="800"/>
              </a:spcAft>
              <a:buNone/>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 J’emprunterai un exemple aux hommes, puis, si l’Esprit Saint me l’accorde, je passerai à Jésus-Christ et à Dieu le Père. Quand je m’adresse à un homme et que pour quelque motif je l’implore d’avoir pitié de moi, s’il est sans miséricorde, il ne souffre rien du fait de mes paroles ; mais s’il est d’une âme sensible, s’il n’a rien d’un cœur sévère et endurci, il m’écoute, il a pitié de moi, ses entrailles s’émeuvent à mes prières. Comprends quelque chose de pareil au sujet du Sauveur. Il est descendu sur terre par pitié du genre humain, il a patiemment éprouvé nos passions avant de souffrir la croix et de daigner prendre notre chair ; car s’il n’avait pas souffert, il ne serait pas venu partager la vie humaine. D’abord il a souffert, puis il est descendu et s’est manifesté. Quelle est donc cette passion qu’il a soufferte pour nous ? La passion de la charité. </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85574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70945E-DD52-25BE-9430-B14CEBC8AF02}"/>
              </a:ext>
            </a:extLst>
          </p:cNvPr>
          <p:cNvSpPr>
            <a:spLocks noGrp="1"/>
          </p:cNvSpPr>
          <p:nvPr>
            <p:ph type="title"/>
          </p:nvPr>
        </p:nvSpPr>
        <p:spPr/>
        <p:txBody>
          <a:bodyPr>
            <a:normAutofit/>
          </a:bodyPr>
          <a:lstStyle/>
          <a:p>
            <a:pPr algn="ctr"/>
            <a:r>
              <a:rPr lang="fr-FR" sz="3200" dirty="0">
                <a:solidFill>
                  <a:srgbClr val="0070C0"/>
                </a:solidFill>
              </a:rPr>
              <a:t>Origène (1</a:t>
            </a:r>
            <a:r>
              <a:rPr lang="fr-FR" sz="3200" baseline="30000" dirty="0">
                <a:solidFill>
                  <a:srgbClr val="0070C0"/>
                </a:solidFill>
              </a:rPr>
              <a:t>e</a:t>
            </a:r>
            <a:r>
              <a:rPr lang="fr-FR" sz="3200" dirty="0">
                <a:solidFill>
                  <a:srgbClr val="0070C0"/>
                </a:solidFill>
              </a:rPr>
              <a:t> moitié du 3</a:t>
            </a:r>
            <a:r>
              <a:rPr lang="fr-FR" sz="3200" baseline="30000" dirty="0">
                <a:solidFill>
                  <a:srgbClr val="0070C0"/>
                </a:solidFill>
              </a:rPr>
              <a:t>e</a:t>
            </a:r>
            <a:r>
              <a:rPr lang="fr-FR" sz="3200" dirty="0">
                <a:solidFill>
                  <a:srgbClr val="0070C0"/>
                </a:solidFill>
              </a:rPr>
              <a:t> siècle), homélie 6 sur </a:t>
            </a:r>
            <a:r>
              <a:rPr lang="fr-FR" sz="3200" dirty="0" err="1">
                <a:solidFill>
                  <a:srgbClr val="0070C0"/>
                </a:solidFill>
              </a:rPr>
              <a:t>Ezéchiel</a:t>
            </a:r>
            <a:r>
              <a:rPr lang="fr-FR" sz="3200" dirty="0">
                <a:solidFill>
                  <a:srgbClr val="0070C0"/>
                </a:solidFill>
              </a:rPr>
              <a:t> </a:t>
            </a:r>
          </a:p>
        </p:txBody>
      </p:sp>
      <p:sp>
        <p:nvSpPr>
          <p:cNvPr id="3" name="Espace réservé du contenu 2">
            <a:extLst>
              <a:ext uri="{FF2B5EF4-FFF2-40B4-BE49-F238E27FC236}">
                <a16:creationId xmlns:a16="http://schemas.microsoft.com/office/drawing/2014/main" id="{93864C9A-D5AF-A2B2-2E99-01FE87E259B5}"/>
              </a:ext>
            </a:extLst>
          </p:cNvPr>
          <p:cNvSpPr>
            <a:spLocks noGrp="1"/>
          </p:cNvSpPr>
          <p:nvPr>
            <p:ph idx="1"/>
          </p:nvPr>
        </p:nvSpPr>
        <p:spPr/>
        <p:txBody>
          <a:bodyPr/>
          <a:lstStyle/>
          <a:p>
            <a:pPr marL="0" indent="0">
              <a:buNone/>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Et le Père lui-même, Dieu de l’univers, plein de patience, de miséricorde et de compassion, n'est-il pas vrai qu’il souffre en quelque manière ? Ou bien ignores-tu que, lorsqu’il s’occupe des affaires humaines, il éprouve une passion humaine ? Car “il a pris sur lui tes manières d’être, le Seigneur ton Dieu, comme un homme prend sur lui son fils.” Dieu prend donc sur lui nos manières d’être, comme le Fils de Dieu prend nos passions. Le Père lui-même n’est pas impassible. Si on le prie, il a pitié, il compatit, il éprouve une passion de charité, il se met dans une condition incompatible avec la grandeur de sa nature et pour nous prend sur lui les passions humaines. »</a:t>
            </a:r>
          </a:p>
          <a:p>
            <a:pPr marL="0" indent="0">
              <a:buNone/>
            </a:pPr>
            <a:r>
              <a:rPr lang="fr-FR" sz="2400" i="1" dirty="0">
                <a:effectLst/>
                <a:latin typeface="Times New Roman" panose="02020603050405020304" pitchFamily="18" charset="0"/>
                <a:ea typeface="Aptos" panose="020B0004020202020204" pitchFamily="34" charset="0"/>
              </a:rPr>
              <a:t>Homélies sur </a:t>
            </a:r>
            <a:r>
              <a:rPr lang="fr-FR" sz="2400" i="1" dirty="0" err="1">
                <a:effectLst/>
                <a:latin typeface="Times New Roman" panose="02020603050405020304" pitchFamily="18" charset="0"/>
                <a:ea typeface="Aptos" panose="020B0004020202020204" pitchFamily="34" charset="0"/>
              </a:rPr>
              <a:t>Ezéchiel</a:t>
            </a:r>
            <a:r>
              <a:rPr lang="fr-FR" sz="2400" dirty="0">
                <a:effectLst/>
                <a:latin typeface="Times New Roman" panose="02020603050405020304" pitchFamily="18" charset="0"/>
                <a:ea typeface="Aptos" panose="020B0004020202020204" pitchFamily="34" charset="0"/>
              </a:rPr>
              <a:t>, VI, 6 (SC 352, p. 229-231 ; trad. modifiée).</a:t>
            </a:r>
            <a:endParaRPr lang="fr-FR"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17865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4526A39-7D20-5964-005E-5BE1B4F614C1}"/>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dirty="0"/>
              <a:t>Bernard de Clairvaux (12</a:t>
            </a:r>
            <a:r>
              <a:rPr lang="en-US" sz="3300" baseline="30000" dirty="0"/>
              <a:t>e</a:t>
            </a:r>
            <a:r>
              <a:rPr lang="en-US" sz="3300" dirty="0"/>
              <a:t> siècle)</a:t>
            </a:r>
          </a:p>
        </p:txBody>
      </p:sp>
      <p:sp>
        <p:nvSpPr>
          <p:cNvPr id="4" name="Espace réservé du texte 3">
            <a:extLst>
              <a:ext uri="{FF2B5EF4-FFF2-40B4-BE49-F238E27FC236}">
                <a16:creationId xmlns:a16="http://schemas.microsoft.com/office/drawing/2014/main" id="{0A5292BD-0309-42AA-DECF-3CB48DEE17DE}"/>
              </a:ext>
            </a:extLst>
          </p:cNvPr>
          <p:cNvSpPr>
            <a:spLocks noGrp="1"/>
          </p:cNvSpPr>
          <p:nvPr>
            <p:ph type="body" sz="half" idx="2"/>
          </p:nvPr>
        </p:nvSpPr>
        <p:spPr>
          <a:xfrm>
            <a:off x="1045029" y="2514600"/>
            <a:ext cx="4991629" cy="3799620"/>
          </a:xfrm>
        </p:spPr>
        <p:txBody>
          <a:bodyPr vert="horz" lIns="91440" tIns="45720" rIns="91440" bIns="45720" rtlCol="0" anchor="ctr">
            <a:normAutofit fontScale="92500" lnSpcReduction="10000"/>
          </a:bodyPr>
          <a:lstStyle/>
          <a:p>
            <a:pPr marL="220980">
              <a:spcAft>
                <a:spcPts val="800"/>
              </a:spcAft>
            </a:pPr>
            <a:r>
              <a:rPr lang="en-US" sz="2400" dirty="0">
                <a:effectLst/>
              </a:rPr>
              <a:t>« </a:t>
            </a:r>
            <a:r>
              <a:rPr lang="en-US" sz="2400" dirty="0" err="1">
                <a:effectLst/>
              </a:rPr>
              <a:t>Celui</a:t>
            </a:r>
            <a:r>
              <a:rPr lang="en-US" sz="2400" dirty="0">
                <a:effectLst/>
              </a:rPr>
              <a:t> qui </a:t>
            </a:r>
            <a:r>
              <a:rPr lang="en-US" sz="2400" dirty="0" err="1">
                <a:effectLst/>
              </a:rPr>
              <a:t>s’attache</a:t>
            </a:r>
            <a:r>
              <a:rPr lang="en-US" sz="2400" dirty="0">
                <a:effectLst/>
              </a:rPr>
              <a:t> à Dieu </a:t>
            </a:r>
            <a:r>
              <a:rPr lang="en-US" sz="2400" dirty="0" err="1">
                <a:effectLst/>
              </a:rPr>
              <a:t>est</a:t>
            </a:r>
            <a:r>
              <a:rPr lang="en-US" sz="2400" dirty="0">
                <a:effectLst/>
              </a:rPr>
              <a:t> “avec </a:t>
            </a:r>
            <a:r>
              <a:rPr lang="en-US" sz="2400" dirty="0" err="1">
                <a:effectLst/>
              </a:rPr>
              <a:t>lui</a:t>
            </a:r>
            <a:r>
              <a:rPr lang="en-US" sz="2400" dirty="0">
                <a:effectLst/>
              </a:rPr>
              <a:t> un seul esprit” (1 Co 6, 17) ; il </a:t>
            </a:r>
            <a:r>
              <a:rPr lang="en-US" sz="2400" dirty="0" err="1">
                <a:effectLst/>
              </a:rPr>
              <a:t>est</a:t>
            </a:r>
            <a:r>
              <a:rPr lang="en-US" sz="2400" dirty="0">
                <a:effectLst/>
              </a:rPr>
              <a:t> </a:t>
            </a:r>
            <a:r>
              <a:rPr lang="en-US" sz="2400" dirty="0" err="1">
                <a:effectLst/>
              </a:rPr>
              <a:t>transformé</a:t>
            </a:r>
            <a:r>
              <a:rPr lang="en-US" sz="2400" dirty="0">
                <a:effectLst/>
              </a:rPr>
              <a:t>, pour </a:t>
            </a:r>
            <a:r>
              <a:rPr lang="en-US" sz="2400" dirty="0" err="1">
                <a:effectLst/>
              </a:rPr>
              <a:t>ainsi</a:t>
            </a:r>
            <a:r>
              <a:rPr lang="en-US" sz="2400" dirty="0">
                <a:effectLst/>
              </a:rPr>
              <a:t> dire tout </a:t>
            </a:r>
            <a:r>
              <a:rPr lang="en-US" sz="2400" dirty="0" err="1">
                <a:effectLst/>
              </a:rPr>
              <a:t>entier</a:t>
            </a:r>
            <a:r>
              <a:rPr lang="en-US" sz="2400" dirty="0">
                <a:effectLst/>
              </a:rPr>
              <a:t>, dans les sentiments de Dieu (</a:t>
            </a:r>
            <a:r>
              <a:rPr lang="en-US" sz="2400" i="1" dirty="0">
                <a:effectLst/>
              </a:rPr>
              <a:t>in </a:t>
            </a:r>
            <a:r>
              <a:rPr lang="en-US" sz="2400" i="1" dirty="0" err="1">
                <a:effectLst/>
              </a:rPr>
              <a:t>divinum</a:t>
            </a:r>
            <a:r>
              <a:rPr lang="en-US" sz="2400" i="1" dirty="0">
                <a:effectLst/>
              </a:rPr>
              <a:t> </a:t>
            </a:r>
            <a:r>
              <a:rPr lang="en-US" sz="2400" i="1" dirty="0" err="1">
                <a:effectLst/>
              </a:rPr>
              <a:t>affectum</a:t>
            </a:r>
            <a:r>
              <a:rPr lang="en-US" sz="2400" dirty="0">
                <a:effectLst/>
              </a:rPr>
              <a:t>) […]. Et </a:t>
            </a:r>
            <a:r>
              <a:rPr lang="en-US" sz="2400" dirty="0" err="1">
                <a:effectLst/>
              </a:rPr>
              <a:t>quoique</a:t>
            </a:r>
            <a:r>
              <a:rPr lang="en-US" sz="2400" dirty="0">
                <a:effectLst/>
              </a:rPr>
              <a:t> Dieu </a:t>
            </a:r>
            <a:r>
              <a:rPr lang="en-US" sz="2400" dirty="0" err="1">
                <a:effectLst/>
              </a:rPr>
              <a:t>soit</a:t>
            </a:r>
            <a:r>
              <a:rPr lang="en-US" sz="2400" dirty="0">
                <a:effectLst/>
              </a:rPr>
              <a:t> impassible (</a:t>
            </a:r>
            <a:r>
              <a:rPr lang="en-US" sz="2400" i="1" dirty="0" err="1">
                <a:effectLst/>
              </a:rPr>
              <a:t>impassibilis</a:t>
            </a:r>
            <a:r>
              <a:rPr lang="en-US" sz="2400" dirty="0">
                <a:effectLst/>
              </a:rPr>
              <a:t>), il </a:t>
            </a:r>
            <a:r>
              <a:rPr lang="en-US" sz="2400" dirty="0" err="1">
                <a:effectLst/>
              </a:rPr>
              <a:t>n’est</a:t>
            </a:r>
            <a:r>
              <a:rPr lang="en-US" sz="2400" dirty="0">
                <a:effectLst/>
              </a:rPr>
              <a:t> pas incapable de </a:t>
            </a:r>
            <a:r>
              <a:rPr lang="en-US" sz="2400" dirty="0" err="1">
                <a:effectLst/>
              </a:rPr>
              <a:t>compatir</a:t>
            </a:r>
            <a:r>
              <a:rPr lang="en-US" sz="2400" dirty="0">
                <a:effectLst/>
              </a:rPr>
              <a:t> (</a:t>
            </a:r>
            <a:r>
              <a:rPr lang="en-US" sz="2400" i="1" dirty="0">
                <a:effectLst/>
              </a:rPr>
              <a:t>non </a:t>
            </a:r>
            <a:r>
              <a:rPr lang="en-US" sz="2400" i="1" dirty="0" err="1">
                <a:effectLst/>
              </a:rPr>
              <a:t>incompassibilis</a:t>
            </a:r>
            <a:r>
              <a:rPr lang="en-US" sz="2400" dirty="0">
                <a:effectLst/>
              </a:rPr>
              <a:t>), </a:t>
            </a:r>
            <a:r>
              <a:rPr lang="en-US" sz="2400" dirty="0" err="1">
                <a:effectLst/>
              </a:rPr>
              <a:t>lui</a:t>
            </a:r>
            <a:r>
              <a:rPr lang="en-US" sz="2400" dirty="0">
                <a:effectLst/>
              </a:rPr>
              <a:t> </a:t>
            </a:r>
            <a:r>
              <a:rPr lang="en-US" sz="2400" dirty="0" err="1">
                <a:effectLst/>
              </a:rPr>
              <a:t>dont</a:t>
            </a:r>
            <a:r>
              <a:rPr lang="en-US" sz="2400" dirty="0">
                <a:effectLst/>
              </a:rPr>
              <a:t> le propre </a:t>
            </a:r>
            <a:r>
              <a:rPr lang="en-US" sz="2400" dirty="0" err="1">
                <a:effectLst/>
              </a:rPr>
              <a:t>est</a:t>
            </a:r>
            <a:r>
              <a:rPr lang="en-US" sz="2400" dirty="0">
                <a:effectLst/>
              </a:rPr>
              <a:t> </a:t>
            </a:r>
            <a:r>
              <a:rPr lang="en-US" sz="2400" dirty="0" err="1">
                <a:effectLst/>
              </a:rPr>
              <a:t>d’avoir</a:t>
            </a:r>
            <a:r>
              <a:rPr lang="en-US" sz="2400" dirty="0">
                <a:effectLst/>
              </a:rPr>
              <a:t> </a:t>
            </a:r>
            <a:r>
              <a:rPr lang="en-US" sz="2400" dirty="0" err="1">
                <a:effectLst/>
              </a:rPr>
              <a:t>toujours</a:t>
            </a:r>
            <a:r>
              <a:rPr lang="en-US" sz="2400" dirty="0">
                <a:effectLst/>
              </a:rPr>
              <a:t> </a:t>
            </a:r>
            <a:r>
              <a:rPr lang="en-US" sz="2400" dirty="0" err="1">
                <a:effectLst/>
              </a:rPr>
              <a:t>pitié</a:t>
            </a:r>
            <a:r>
              <a:rPr lang="en-US" sz="2400" dirty="0">
                <a:effectLst/>
              </a:rPr>
              <a:t> et de </a:t>
            </a:r>
            <a:r>
              <a:rPr lang="en-US" sz="2400" dirty="0" err="1">
                <a:effectLst/>
              </a:rPr>
              <a:t>pardonner</a:t>
            </a:r>
            <a:r>
              <a:rPr lang="en-US" sz="2400" dirty="0">
                <a:effectLst/>
              </a:rPr>
              <a:t>. »</a:t>
            </a:r>
          </a:p>
          <a:p>
            <a:r>
              <a:rPr lang="en-US" sz="2400" i="1" dirty="0">
                <a:effectLst/>
              </a:rPr>
              <a:t>    (Sermons sur le </a:t>
            </a:r>
            <a:r>
              <a:rPr lang="en-US" sz="2400" i="1" dirty="0" err="1">
                <a:effectLst/>
              </a:rPr>
              <a:t>Cantique</a:t>
            </a:r>
            <a:r>
              <a:rPr lang="en-US" sz="2400" dirty="0">
                <a:effectLst/>
              </a:rPr>
              <a:t>, 26, 5 (SC 431, p. 289).</a:t>
            </a:r>
          </a:p>
          <a:p>
            <a:pPr indent="-228600">
              <a:buFont typeface="Arial" panose="020B0604020202020204" pitchFamily="34" charset="0"/>
              <a:buChar char="•"/>
            </a:pPr>
            <a:endParaRPr lang="en-US" sz="1800" dirty="0"/>
          </a:p>
        </p:txBody>
      </p:sp>
      <p:pic>
        <p:nvPicPr>
          <p:cNvPr id="6" name="Espace réservé pour une image  5" descr="Une image contenant église, vitrail, fenêtre, habits&#10;&#10;Le contenu généré par l’IA peut être incorrect.">
            <a:extLst>
              <a:ext uri="{FF2B5EF4-FFF2-40B4-BE49-F238E27FC236}">
                <a16:creationId xmlns:a16="http://schemas.microsoft.com/office/drawing/2014/main" id="{688E7C40-4932-3A2A-F82C-FB0A1BCC3D6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r="-2" b="18921"/>
          <a:stretch/>
        </p:blipFill>
        <p:spPr>
          <a:xfrm>
            <a:off x="7667449" y="1153885"/>
            <a:ext cx="3198602" cy="3918853"/>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57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AFF8B9-EDA6-B208-2DA9-22ECE04E3793}"/>
              </a:ext>
            </a:extLst>
          </p:cNvPr>
          <p:cNvSpPr>
            <a:spLocks noGrp="1"/>
          </p:cNvSpPr>
          <p:nvPr>
            <p:ph type="title"/>
          </p:nvPr>
        </p:nvSpPr>
        <p:spPr/>
        <p:txBody>
          <a:bodyPr>
            <a:normAutofit/>
          </a:bodyPr>
          <a:lstStyle/>
          <a:p>
            <a:pPr algn="ctr"/>
            <a:r>
              <a:rPr lang="fr-FR" sz="3200" dirty="0"/>
              <a:t>Le cœur de Jésus</a:t>
            </a:r>
          </a:p>
        </p:txBody>
      </p:sp>
      <p:sp>
        <p:nvSpPr>
          <p:cNvPr id="3" name="Espace réservé du texte 2">
            <a:extLst>
              <a:ext uri="{FF2B5EF4-FFF2-40B4-BE49-F238E27FC236}">
                <a16:creationId xmlns:a16="http://schemas.microsoft.com/office/drawing/2014/main" id="{3C814003-6B4E-4E4D-5659-E16FC134D87F}"/>
              </a:ext>
            </a:extLst>
          </p:cNvPr>
          <p:cNvSpPr>
            <a:spLocks noGrp="1"/>
          </p:cNvSpPr>
          <p:nvPr>
            <p:ph type="body" idx="1"/>
          </p:nvPr>
        </p:nvSpPr>
        <p:spPr/>
        <p:txBody>
          <a:bodyPr/>
          <a:lstStyle/>
          <a:p>
            <a:r>
              <a:rPr lang="fr-FR" dirty="0"/>
              <a:t>          Marguerite Marie </a:t>
            </a:r>
            <a:r>
              <a:rPr lang="fr-FR" dirty="0" err="1"/>
              <a:t>Alacoque</a:t>
            </a:r>
            <a:r>
              <a:rPr lang="fr-FR" dirty="0"/>
              <a:t> </a:t>
            </a:r>
          </a:p>
        </p:txBody>
      </p:sp>
      <p:pic>
        <p:nvPicPr>
          <p:cNvPr id="8" name="Espace réservé du contenu 7" descr="Une image contenant peinture, cadre photo, art, habits&#10;&#10;Le contenu généré par l’IA peut être incorrect.">
            <a:extLst>
              <a:ext uri="{FF2B5EF4-FFF2-40B4-BE49-F238E27FC236}">
                <a16:creationId xmlns:a16="http://schemas.microsoft.com/office/drawing/2014/main" id="{208EB101-766A-2A62-A431-D2AE05E0FE5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18392" y="2775857"/>
            <a:ext cx="2546449" cy="3211286"/>
          </a:xfrm>
        </p:spPr>
      </p:pic>
      <p:sp>
        <p:nvSpPr>
          <p:cNvPr id="5" name="Espace réservé du texte 4">
            <a:extLst>
              <a:ext uri="{FF2B5EF4-FFF2-40B4-BE49-F238E27FC236}">
                <a16:creationId xmlns:a16="http://schemas.microsoft.com/office/drawing/2014/main" id="{B85615BF-C4DA-99DE-5D09-3575AAF1DAC3}"/>
              </a:ext>
            </a:extLst>
          </p:cNvPr>
          <p:cNvSpPr>
            <a:spLocks noGrp="1"/>
          </p:cNvSpPr>
          <p:nvPr>
            <p:ph type="body" sz="quarter" idx="3"/>
          </p:nvPr>
        </p:nvSpPr>
        <p:spPr/>
        <p:txBody>
          <a:bodyPr/>
          <a:lstStyle/>
          <a:p>
            <a:r>
              <a:rPr lang="fr-FR" dirty="0"/>
              <a:t>               Encyclique « </a:t>
            </a:r>
            <a:r>
              <a:rPr lang="fr-FR" dirty="0" err="1"/>
              <a:t>Dilexit</a:t>
            </a:r>
            <a:r>
              <a:rPr lang="fr-FR" dirty="0"/>
              <a:t> nos »</a:t>
            </a:r>
          </a:p>
        </p:txBody>
      </p:sp>
      <p:pic>
        <p:nvPicPr>
          <p:cNvPr id="10" name="Espace réservé du contenu 9" descr="Une image contenant texte, sourire, Visage humain, homme&#10;&#10;Le contenu généré par l’IA peut être incorrect.">
            <a:extLst>
              <a:ext uri="{FF2B5EF4-FFF2-40B4-BE49-F238E27FC236}">
                <a16:creationId xmlns:a16="http://schemas.microsoft.com/office/drawing/2014/main" id="{A839CB41-9BEE-B68D-2E00-5CC3143AB86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29625" y="2505075"/>
            <a:ext cx="2322539" cy="3482068"/>
          </a:xfrm>
        </p:spPr>
      </p:pic>
    </p:spTree>
    <p:extLst>
      <p:ext uri="{BB962C8B-B14F-4D97-AF65-F5344CB8AC3E}">
        <p14:creationId xmlns:p14="http://schemas.microsoft.com/office/powerpoint/2010/main" val="1970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99425CF-E9D4-3B07-D609-4C0AD9CA968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Simone Weil</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texte 3">
            <a:extLst>
              <a:ext uri="{FF2B5EF4-FFF2-40B4-BE49-F238E27FC236}">
                <a16:creationId xmlns:a16="http://schemas.microsoft.com/office/drawing/2014/main" id="{BD224901-3A05-1284-FF9D-36183E72E78C}"/>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marL="220980">
              <a:spcAft>
                <a:spcPts val="800"/>
              </a:spcAft>
            </a:pPr>
            <a:r>
              <a:rPr lang="en-US" sz="2000" dirty="0">
                <a:effectLst/>
              </a:rPr>
              <a:t>« La </a:t>
            </a:r>
            <a:r>
              <a:rPr lang="en-US" sz="2000" dirty="0" err="1">
                <a:effectLst/>
              </a:rPr>
              <a:t>générosité</a:t>
            </a:r>
            <a:r>
              <a:rPr lang="en-US" sz="2000" dirty="0">
                <a:effectLst/>
              </a:rPr>
              <a:t> et la compassion </a:t>
            </a:r>
            <a:r>
              <a:rPr lang="en-US" sz="2000" dirty="0" err="1">
                <a:effectLst/>
              </a:rPr>
              <a:t>sont</a:t>
            </a:r>
            <a:r>
              <a:rPr lang="en-US" sz="2000" dirty="0">
                <a:effectLst/>
              </a:rPr>
              <a:t> </a:t>
            </a:r>
            <a:r>
              <a:rPr lang="en-US" sz="2000" dirty="0" err="1">
                <a:effectLst/>
              </a:rPr>
              <a:t>inséparables</a:t>
            </a:r>
            <a:r>
              <a:rPr lang="en-US" sz="2000" dirty="0">
                <a:effectLst/>
              </a:rPr>
              <a:t> et </a:t>
            </a:r>
            <a:r>
              <a:rPr lang="en-US" sz="2000" dirty="0" err="1">
                <a:effectLst/>
              </a:rPr>
              <a:t>ont</a:t>
            </a:r>
            <a:r>
              <a:rPr lang="en-US" sz="2000" dirty="0">
                <a:effectLst/>
              </a:rPr>
              <a:t> </a:t>
            </a:r>
            <a:r>
              <a:rPr lang="en-US" sz="2000" dirty="0" err="1">
                <a:effectLst/>
              </a:rPr>
              <a:t>l’une</a:t>
            </a:r>
            <a:r>
              <a:rPr lang="en-US" sz="2000" dirty="0">
                <a:effectLst/>
              </a:rPr>
              <a:t> et </a:t>
            </a:r>
            <a:r>
              <a:rPr lang="en-US" sz="2000" dirty="0" err="1">
                <a:effectLst/>
              </a:rPr>
              <a:t>l’autre</a:t>
            </a:r>
            <a:r>
              <a:rPr lang="en-US" sz="2000" dirty="0">
                <a:effectLst/>
              </a:rPr>
              <a:t> </a:t>
            </a:r>
            <a:r>
              <a:rPr lang="en-US" sz="2000" dirty="0" err="1">
                <a:effectLst/>
              </a:rPr>
              <a:t>leur</a:t>
            </a:r>
            <a:r>
              <a:rPr lang="en-US" sz="2000" dirty="0">
                <a:effectLst/>
              </a:rPr>
              <a:t> </a:t>
            </a:r>
            <a:r>
              <a:rPr lang="en-US" sz="2000" dirty="0" err="1">
                <a:effectLst/>
              </a:rPr>
              <a:t>modèle</a:t>
            </a:r>
            <a:r>
              <a:rPr lang="en-US" sz="2000" dirty="0">
                <a:effectLst/>
              </a:rPr>
              <a:t> </a:t>
            </a:r>
            <a:r>
              <a:rPr lang="en-US" sz="2000" dirty="0" err="1">
                <a:effectLst/>
              </a:rPr>
              <a:t>en</a:t>
            </a:r>
            <a:r>
              <a:rPr lang="en-US" sz="2000" dirty="0">
                <a:effectLst/>
              </a:rPr>
              <a:t> Dieu, à savoir la </a:t>
            </a:r>
            <a:r>
              <a:rPr lang="en-US" sz="2000" dirty="0" err="1">
                <a:effectLst/>
              </a:rPr>
              <a:t>Création</a:t>
            </a:r>
            <a:r>
              <a:rPr lang="en-US" sz="2000" dirty="0">
                <a:effectLst/>
              </a:rPr>
              <a:t> et la Passion […].</a:t>
            </a:r>
          </a:p>
          <a:p>
            <a:pPr marL="220980">
              <a:spcAft>
                <a:spcPts val="800"/>
              </a:spcAft>
            </a:pPr>
            <a:r>
              <a:rPr lang="en-US" sz="2000" dirty="0" err="1">
                <a:effectLst/>
              </a:rPr>
              <a:t>L’amour</a:t>
            </a:r>
            <a:r>
              <a:rPr lang="en-US" sz="2000" dirty="0">
                <a:effectLst/>
              </a:rPr>
              <a:t> du prochain </a:t>
            </a:r>
            <a:r>
              <a:rPr lang="en-US" sz="2000" dirty="0" err="1">
                <a:effectLst/>
              </a:rPr>
              <a:t>est</a:t>
            </a:r>
            <a:r>
              <a:rPr lang="en-US" sz="2000" dirty="0">
                <a:effectLst/>
              </a:rPr>
              <a:t> </a:t>
            </a:r>
            <a:r>
              <a:rPr lang="en-US" sz="2000" dirty="0" err="1">
                <a:effectLst/>
              </a:rPr>
              <a:t>l’amour</a:t>
            </a:r>
            <a:r>
              <a:rPr lang="en-US" sz="2000" dirty="0">
                <a:effectLst/>
              </a:rPr>
              <a:t> qui descend de Dieu </a:t>
            </a:r>
            <a:r>
              <a:rPr lang="en-US" sz="2000" dirty="0" err="1">
                <a:effectLst/>
              </a:rPr>
              <a:t>vers</a:t>
            </a:r>
            <a:r>
              <a:rPr lang="en-US" sz="2000" dirty="0">
                <a:effectLst/>
              </a:rPr>
              <a:t> </a:t>
            </a:r>
            <a:r>
              <a:rPr lang="en-US" sz="2000" dirty="0" err="1">
                <a:effectLst/>
              </a:rPr>
              <a:t>l’homme</a:t>
            </a:r>
            <a:r>
              <a:rPr lang="en-US" sz="2000" dirty="0">
                <a:effectLst/>
              </a:rPr>
              <a:t>. Il </a:t>
            </a:r>
            <a:r>
              <a:rPr lang="en-US" sz="2000" dirty="0" err="1">
                <a:effectLst/>
              </a:rPr>
              <a:t>est</a:t>
            </a:r>
            <a:r>
              <a:rPr lang="en-US" sz="2000" dirty="0">
                <a:effectLst/>
              </a:rPr>
              <a:t> </a:t>
            </a:r>
            <a:r>
              <a:rPr lang="en-US" sz="2000" dirty="0" err="1">
                <a:effectLst/>
              </a:rPr>
              <a:t>antérieur</a:t>
            </a:r>
            <a:r>
              <a:rPr lang="en-US" sz="2000" dirty="0">
                <a:effectLst/>
              </a:rPr>
              <a:t> à </a:t>
            </a:r>
            <a:r>
              <a:rPr lang="en-US" sz="2000" dirty="0" err="1">
                <a:effectLst/>
              </a:rPr>
              <a:t>celui</a:t>
            </a:r>
            <a:r>
              <a:rPr lang="en-US" sz="2000" dirty="0">
                <a:effectLst/>
              </a:rPr>
              <a:t> qui monte de </a:t>
            </a:r>
            <a:r>
              <a:rPr lang="en-US" sz="2000" dirty="0" err="1">
                <a:effectLst/>
              </a:rPr>
              <a:t>l’homme</a:t>
            </a:r>
            <a:r>
              <a:rPr lang="en-US" sz="2000" dirty="0">
                <a:effectLst/>
              </a:rPr>
              <a:t> </a:t>
            </a:r>
            <a:r>
              <a:rPr lang="en-US" sz="2000" dirty="0" err="1">
                <a:effectLst/>
              </a:rPr>
              <a:t>vers</a:t>
            </a:r>
            <a:r>
              <a:rPr lang="en-US" sz="2000" dirty="0">
                <a:effectLst/>
              </a:rPr>
              <a:t> Dieu. Dieu a </a:t>
            </a:r>
            <a:r>
              <a:rPr lang="en-US" sz="2000" dirty="0" err="1">
                <a:effectLst/>
              </a:rPr>
              <a:t>hâte</a:t>
            </a:r>
            <a:r>
              <a:rPr lang="en-US" sz="2000" dirty="0">
                <a:effectLst/>
              </a:rPr>
              <a:t> de </a:t>
            </a:r>
            <a:r>
              <a:rPr lang="en-US" sz="2000" dirty="0" err="1">
                <a:effectLst/>
              </a:rPr>
              <a:t>descendre</a:t>
            </a:r>
            <a:r>
              <a:rPr lang="en-US" sz="2000" dirty="0">
                <a:effectLst/>
              </a:rPr>
              <a:t> </a:t>
            </a:r>
            <a:r>
              <a:rPr lang="en-US" sz="2000" dirty="0" err="1">
                <a:effectLst/>
              </a:rPr>
              <a:t>vers</a:t>
            </a:r>
            <a:r>
              <a:rPr lang="en-US" sz="2000" dirty="0">
                <a:effectLst/>
              </a:rPr>
              <a:t> les </a:t>
            </a:r>
            <a:r>
              <a:rPr lang="en-US" sz="2000" dirty="0" err="1">
                <a:effectLst/>
              </a:rPr>
              <a:t>malheureux</a:t>
            </a:r>
            <a:r>
              <a:rPr lang="en-US" sz="2000" dirty="0">
                <a:effectLst/>
              </a:rPr>
              <a:t>. </a:t>
            </a:r>
            <a:r>
              <a:rPr lang="en-US" sz="2000" dirty="0" err="1">
                <a:effectLst/>
              </a:rPr>
              <a:t>Dès</a:t>
            </a:r>
            <a:r>
              <a:rPr lang="en-US" sz="2000" dirty="0">
                <a:effectLst/>
              </a:rPr>
              <a:t> </a:t>
            </a:r>
            <a:r>
              <a:rPr lang="en-US" sz="2000" dirty="0" err="1">
                <a:effectLst/>
              </a:rPr>
              <a:t>qu’une</a:t>
            </a:r>
            <a:r>
              <a:rPr lang="en-US" sz="2000" dirty="0">
                <a:effectLst/>
              </a:rPr>
              <a:t> âme </a:t>
            </a:r>
            <a:r>
              <a:rPr lang="en-US" sz="2000" dirty="0" err="1">
                <a:effectLst/>
              </a:rPr>
              <a:t>est</a:t>
            </a:r>
            <a:r>
              <a:rPr lang="en-US" sz="2000" dirty="0">
                <a:effectLst/>
              </a:rPr>
              <a:t> </a:t>
            </a:r>
            <a:r>
              <a:rPr lang="en-US" sz="2000" dirty="0" err="1">
                <a:effectLst/>
              </a:rPr>
              <a:t>disposée</a:t>
            </a:r>
            <a:r>
              <a:rPr lang="en-US" sz="2000" dirty="0">
                <a:effectLst/>
              </a:rPr>
              <a:t> au </a:t>
            </a:r>
            <a:r>
              <a:rPr lang="en-US" sz="2000" dirty="0" err="1">
                <a:effectLst/>
              </a:rPr>
              <a:t>consentement</a:t>
            </a:r>
            <a:r>
              <a:rPr lang="en-US" sz="2000" dirty="0">
                <a:effectLst/>
              </a:rPr>
              <a:t>, </a:t>
            </a:r>
            <a:r>
              <a:rPr lang="en-US" sz="2000" dirty="0" err="1">
                <a:effectLst/>
              </a:rPr>
              <a:t>fût-elle</a:t>
            </a:r>
            <a:r>
              <a:rPr lang="en-US" sz="2000" dirty="0">
                <a:effectLst/>
              </a:rPr>
              <a:t> la </a:t>
            </a:r>
            <a:r>
              <a:rPr lang="en-US" sz="2000" dirty="0" err="1">
                <a:effectLst/>
              </a:rPr>
              <a:t>dernière</a:t>
            </a:r>
            <a:r>
              <a:rPr lang="en-US" sz="2000" dirty="0">
                <a:effectLst/>
              </a:rPr>
              <a:t>, la plus </a:t>
            </a:r>
            <a:r>
              <a:rPr lang="en-US" sz="2000" dirty="0" err="1">
                <a:effectLst/>
              </a:rPr>
              <a:t>misérable</a:t>
            </a:r>
            <a:r>
              <a:rPr lang="en-US" sz="2000" dirty="0">
                <a:effectLst/>
              </a:rPr>
              <a:t>, la plus </a:t>
            </a:r>
            <a:r>
              <a:rPr lang="en-US" sz="2000" dirty="0" err="1">
                <a:effectLst/>
              </a:rPr>
              <a:t>difforme</a:t>
            </a:r>
            <a:r>
              <a:rPr lang="en-US" sz="2000" dirty="0">
                <a:effectLst/>
              </a:rPr>
              <a:t>, Dieu se </a:t>
            </a:r>
            <a:r>
              <a:rPr lang="en-US" sz="2000" dirty="0" err="1">
                <a:effectLst/>
              </a:rPr>
              <a:t>précipite</a:t>
            </a:r>
            <a:r>
              <a:rPr lang="en-US" sz="2000" dirty="0">
                <a:effectLst/>
              </a:rPr>
              <a:t> </a:t>
            </a:r>
            <a:r>
              <a:rPr lang="en-US" sz="2000" dirty="0" err="1">
                <a:effectLst/>
              </a:rPr>
              <a:t>en</a:t>
            </a:r>
            <a:r>
              <a:rPr lang="en-US" sz="2000" dirty="0">
                <a:effectLst/>
              </a:rPr>
              <a:t> </a:t>
            </a:r>
            <a:r>
              <a:rPr lang="en-US" sz="2000" dirty="0" err="1">
                <a:effectLst/>
              </a:rPr>
              <a:t>elle</a:t>
            </a:r>
            <a:r>
              <a:rPr lang="en-US" sz="2000" dirty="0">
                <a:effectLst/>
              </a:rPr>
              <a:t> pour </a:t>
            </a:r>
            <a:r>
              <a:rPr lang="en-US" sz="2000" dirty="0" err="1">
                <a:effectLst/>
              </a:rPr>
              <a:t>pouvoir</a:t>
            </a:r>
            <a:r>
              <a:rPr lang="en-US" sz="2000" dirty="0">
                <a:effectLst/>
              </a:rPr>
              <a:t> à travers </a:t>
            </a:r>
            <a:r>
              <a:rPr lang="en-US" sz="2000" dirty="0" err="1">
                <a:effectLst/>
              </a:rPr>
              <a:t>elle</a:t>
            </a:r>
            <a:r>
              <a:rPr lang="en-US" sz="2000" dirty="0">
                <a:effectLst/>
              </a:rPr>
              <a:t> </a:t>
            </a:r>
            <a:r>
              <a:rPr lang="en-US" sz="2000" dirty="0" err="1">
                <a:effectLst/>
              </a:rPr>
              <a:t>regarder</a:t>
            </a:r>
            <a:r>
              <a:rPr lang="en-US" sz="2000" dirty="0">
                <a:effectLst/>
              </a:rPr>
              <a:t>, </a:t>
            </a:r>
            <a:r>
              <a:rPr lang="en-US" sz="2000" dirty="0" err="1">
                <a:effectLst/>
              </a:rPr>
              <a:t>écouter</a:t>
            </a:r>
            <a:r>
              <a:rPr lang="en-US" sz="2000" dirty="0">
                <a:effectLst/>
              </a:rPr>
              <a:t> les </a:t>
            </a:r>
            <a:r>
              <a:rPr lang="en-US" sz="2000" dirty="0" err="1">
                <a:effectLst/>
              </a:rPr>
              <a:t>malheureux</a:t>
            </a:r>
            <a:r>
              <a:rPr lang="en-US" sz="2000" dirty="0">
                <a:effectLst/>
              </a:rPr>
              <a:t>. » </a:t>
            </a:r>
          </a:p>
          <a:p>
            <a:pPr marL="220980">
              <a:spcAft>
                <a:spcPts val="800"/>
              </a:spcAft>
            </a:pPr>
            <a:r>
              <a:rPr lang="en-US" sz="2000" dirty="0"/>
              <a:t>(</a:t>
            </a:r>
            <a:r>
              <a:rPr lang="en-US" sz="2000" dirty="0">
                <a:effectLst/>
              </a:rPr>
              <a:t>« </a:t>
            </a:r>
            <a:r>
              <a:rPr lang="en-US" sz="2000" dirty="0" err="1">
                <a:effectLst/>
              </a:rPr>
              <a:t>Formes</a:t>
            </a:r>
            <a:r>
              <a:rPr lang="en-US" sz="2000" dirty="0">
                <a:effectLst/>
              </a:rPr>
              <a:t> de </a:t>
            </a:r>
            <a:r>
              <a:rPr lang="en-US" sz="2000" dirty="0" err="1">
                <a:effectLst/>
              </a:rPr>
              <a:t>l’amour</a:t>
            </a:r>
            <a:r>
              <a:rPr lang="en-US" sz="2000" dirty="0">
                <a:effectLst/>
              </a:rPr>
              <a:t> </a:t>
            </a:r>
            <a:r>
              <a:rPr lang="en-US" sz="2000" dirty="0" err="1">
                <a:effectLst/>
              </a:rPr>
              <a:t>implicite</a:t>
            </a:r>
            <a:r>
              <a:rPr lang="en-US" sz="2000" dirty="0">
                <a:effectLst/>
              </a:rPr>
              <a:t> de Dieu », dans </a:t>
            </a:r>
            <a:r>
              <a:rPr lang="en-US" sz="2000" dirty="0" err="1">
                <a:effectLst/>
              </a:rPr>
              <a:t>Œuvres</a:t>
            </a:r>
            <a:r>
              <a:rPr lang="en-US" sz="2000" dirty="0">
                <a:effectLst/>
              </a:rPr>
              <a:t> </a:t>
            </a:r>
            <a:r>
              <a:rPr lang="en-US" sz="2000" dirty="0" err="1">
                <a:effectLst/>
              </a:rPr>
              <a:t>complètes</a:t>
            </a:r>
            <a:r>
              <a:rPr lang="en-US" sz="2000" dirty="0">
                <a:effectLst/>
              </a:rPr>
              <a:t>, IV, Gallimard, Paris, 2008, p. 291 et 294).</a:t>
            </a:r>
          </a:p>
          <a:p>
            <a:pPr indent="-228600">
              <a:buFont typeface="Arial" panose="020B0604020202020204" pitchFamily="34" charset="0"/>
              <a:buChar char="•"/>
            </a:pPr>
            <a:endParaRPr lang="en-US" sz="2000" dirty="0"/>
          </a:p>
        </p:txBody>
      </p:sp>
      <p:pic>
        <p:nvPicPr>
          <p:cNvPr id="6" name="Espace réservé pour une image  5" descr="Une image contenant Visage humain, portrait, personne, sourire&#10;&#10;Le contenu généré par l’IA peut être incorrect.">
            <a:extLst>
              <a:ext uri="{FF2B5EF4-FFF2-40B4-BE49-F238E27FC236}">
                <a16:creationId xmlns:a16="http://schemas.microsoft.com/office/drawing/2014/main" id="{7E109BF4-1D1D-15C2-384B-9C9D63A2728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r="6608" b="2"/>
          <a:stretch/>
        </p:blipFill>
        <p:spPr>
          <a:xfrm>
            <a:off x="8349343" y="2686954"/>
            <a:ext cx="2677886" cy="2783511"/>
          </a:xfrm>
          <a:prstGeom prst="rect">
            <a:avLst/>
          </a:prstGeom>
        </p:spPr>
      </p:pic>
    </p:spTree>
    <p:extLst>
      <p:ext uri="{BB962C8B-B14F-4D97-AF65-F5344CB8AC3E}">
        <p14:creationId xmlns:p14="http://schemas.microsoft.com/office/powerpoint/2010/main" val="4190903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5D99EB2-1AD0-299B-2B14-9D8FCCF3D9EB}"/>
              </a:ext>
            </a:extLst>
          </p:cNvPr>
          <p:cNvSpPr>
            <a:spLocks noGrp="1"/>
          </p:cNvSpPr>
          <p:nvPr>
            <p:ph type="title"/>
          </p:nvPr>
        </p:nvSpPr>
        <p:spPr>
          <a:xfrm>
            <a:off x="1043631" y="873940"/>
            <a:ext cx="4928291" cy="862369"/>
          </a:xfrm>
        </p:spPr>
        <p:txBody>
          <a:bodyPr vert="horz" lIns="91440" tIns="45720" rIns="91440" bIns="45720" rtlCol="0" anchor="ctr">
            <a:normAutofit fontScale="90000"/>
          </a:bodyPr>
          <a:lstStyle/>
          <a:p>
            <a:r>
              <a:rPr lang="en-US" sz="3600" dirty="0"/>
              <a:t>J. </a:t>
            </a:r>
            <a:r>
              <a:rPr lang="en-US" sz="3600" dirty="0" err="1"/>
              <a:t>Moltmann</a:t>
            </a:r>
            <a:r>
              <a:rPr lang="en-US" sz="3600" dirty="0"/>
              <a:t>, Le “Dieu </a:t>
            </a:r>
            <a:r>
              <a:rPr lang="en-US" sz="3600" dirty="0" err="1"/>
              <a:t>crucifié</a:t>
            </a:r>
            <a:r>
              <a:rPr lang="en-US" sz="3600" dirty="0"/>
              <a:t>”</a:t>
            </a:r>
          </a:p>
        </p:txBody>
      </p:sp>
      <p:sp>
        <p:nvSpPr>
          <p:cNvPr id="4" name="Espace réservé du texte 3">
            <a:extLst>
              <a:ext uri="{FF2B5EF4-FFF2-40B4-BE49-F238E27FC236}">
                <a16:creationId xmlns:a16="http://schemas.microsoft.com/office/drawing/2014/main" id="{9055E8F5-62DA-C757-13BB-72D2651B2F09}"/>
              </a:ext>
            </a:extLst>
          </p:cNvPr>
          <p:cNvSpPr>
            <a:spLocks noGrp="1"/>
          </p:cNvSpPr>
          <p:nvPr>
            <p:ph type="body" sz="half" idx="2"/>
          </p:nvPr>
        </p:nvSpPr>
        <p:spPr>
          <a:xfrm>
            <a:off x="1045029" y="2370072"/>
            <a:ext cx="4991629" cy="3831772"/>
          </a:xfrm>
        </p:spPr>
        <p:txBody>
          <a:bodyPr vert="horz" lIns="91440" tIns="45720" rIns="91440" bIns="45720" rtlCol="0" anchor="ctr">
            <a:normAutofit fontScale="92500" lnSpcReduction="10000"/>
          </a:bodyPr>
          <a:lstStyle/>
          <a:p>
            <a:pPr marL="220980">
              <a:spcAft>
                <a:spcPts val="800"/>
              </a:spcAft>
            </a:pPr>
            <a:r>
              <a:rPr lang="en-US" sz="2000" dirty="0">
                <a:effectLst/>
              </a:rPr>
              <a:t>« Le Père endure dans son amour la </a:t>
            </a:r>
            <a:r>
              <a:rPr lang="en-US" sz="2000" dirty="0" err="1">
                <a:effectLst/>
              </a:rPr>
              <a:t>douleur</a:t>
            </a:r>
            <a:r>
              <a:rPr lang="en-US" sz="2000" dirty="0">
                <a:effectLst/>
              </a:rPr>
              <a:t> de la mort du Fils. Ce qui </a:t>
            </a:r>
            <a:r>
              <a:rPr lang="en-US" sz="2000" dirty="0" err="1">
                <a:effectLst/>
              </a:rPr>
              <a:t>procède</a:t>
            </a:r>
            <a:r>
              <a:rPr lang="en-US" sz="2000" dirty="0">
                <a:effectLst/>
              </a:rPr>
              <a:t> de </a:t>
            </a:r>
            <a:r>
              <a:rPr lang="en-US" sz="2000" dirty="0" err="1">
                <a:effectLst/>
              </a:rPr>
              <a:t>cet</a:t>
            </a:r>
            <a:r>
              <a:rPr lang="en-US" sz="2000" dirty="0">
                <a:effectLst/>
              </a:rPr>
              <a:t> </a:t>
            </a:r>
            <a:r>
              <a:rPr lang="en-US" sz="2000" dirty="0" err="1">
                <a:effectLst/>
              </a:rPr>
              <a:t>événement</a:t>
            </a:r>
            <a:r>
              <a:rPr lang="en-US" sz="2000" dirty="0">
                <a:effectLst/>
              </a:rPr>
              <a:t> entre le Père et le Fils doit </a:t>
            </a:r>
            <a:r>
              <a:rPr lang="en-US" sz="2000" dirty="0" err="1">
                <a:effectLst/>
              </a:rPr>
              <a:t>alors</a:t>
            </a:r>
            <a:r>
              <a:rPr lang="en-US" sz="2000" dirty="0">
                <a:effectLst/>
              </a:rPr>
              <a:t> </a:t>
            </a:r>
            <a:r>
              <a:rPr lang="en-US" sz="2000" dirty="0" err="1">
                <a:effectLst/>
              </a:rPr>
              <a:t>être</a:t>
            </a:r>
            <a:r>
              <a:rPr lang="en-US" sz="2000" dirty="0">
                <a:effectLst/>
              </a:rPr>
              <a:t> </a:t>
            </a:r>
            <a:r>
              <a:rPr lang="en-US" sz="2000" dirty="0" err="1">
                <a:effectLst/>
              </a:rPr>
              <a:t>compris</a:t>
            </a:r>
            <a:r>
              <a:rPr lang="en-US" sz="2000" dirty="0">
                <a:effectLst/>
              </a:rPr>
              <a:t> </a:t>
            </a:r>
            <a:r>
              <a:rPr lang="en-US" sz="2000" dirty="0" err="1">
                <a:effectLst/>
              </a:rPr>
              <a:t>comme</a:t>
            </a:r>
            <a:r>
              <a:rPr lang="en-US" sz="2000" dirty="0">
                <a:effectLst/>
              </a:rPr>
              <a:t> </a:t>
            </a:r>
            <a:r>
              <a:rPr lang="en-US" sz="2000" dirty="0" err="1">
                <a:effectLst/>
              </a:rPr>
              <a:t>l’Esprit</a:t>
            </a:r>
            <a:r>
              <a:rPr lang="en-US" sz="2000" dirty="0">
                <a:effectLst/>
              </a:rPr>
              <a:t> du don du Père et du Fils, </a:t>
            </a:r>
            <a:r>
              <a:rPr lang="en-US" sz="2000" dirty="0" err="1">
                <a:effectLst/>
              </a:rPr>
              <a:t>comme</a:t>
            </a:r>
            <a:r>
              <a:rPr lang="en-US" sz="2000" dirty="0">
                <a:effectLst/>
              </a:rPr>
              <a:t> </a:t>
            </a:r>
            <a:r>
              <a:rPr lang="en-US" sz="2000" dirty="0" err="1">
                <a:effectLst/>
              </a:rPr>
              <a:t>l’Esprit</a:t>
            </a:r>
            <a:r>
              <a:rPr lang="en-US" sz="2000" dirty="0">
                <a:effectLst/>
              </a:rPr>
              <a:t> qui </a:t>
            </a:r>
            <a:r>
              <a:rPr lang="en-US" sz="2000" dirty="0" err="1">
                <a:effectLst/>
              </a:rPr>
              <a:t>donne</a:t>
            </a:r>
            <a:r>
              <a:rPr lang="en-US" sz="2000" dirty="0">
                <a:effectLst/>
              </a:rPr>
              <a:t> la vie aux morts. </a:t>
            </a:r>
            <a:r>
              <a:rPr lang="en-US" sz="2000" dirty="0" err="1">
                <a:effectLst/>
              </a:rPr>
              <a:t>C’est</a:t>
            </a:r>
            <a:r>
              <a:rPr lang="en-US" sz="2000" dirty="0">
                <a:effectLst/>
              </a:rPr>
              <a:t> </a:t>
            </a:r>
            <a:r>
              <a:rPr lang="en-US" sz="2000" dirty="0" err="1">
                <a:effectLst/>
              </a:rPr>
              <a:t>l’amour</a:t>
            </a:r>
            <a:r>
              <a:rPr lang="en-US" sz="2000" dirty="0">
                <a:effectLst/>
              </a:rPr>
              <a:t> </a:t>
            </a:r>
            <a:r>
              <a:rPr lang="en-US" sz="2000" dirty="0" err="1">
                <a:effectLst/>
              </a:rPr>
              <a:t>inconditionné</a:t>
            </a:r>
            <a:r>
              <a:rPr lang="en-US" sz="2000" dirty="0">
                <a:effectLst/>
              </a:rPr>
              <a:t> et </a:t>
            </a:r>
            <a:r>
              <a:rPr lang="en-US" sz="2000" dirty="0" err="1">
                <a:effectLst/>
              </a:rPr>
              <a:t>donc</a:t>
            </a:r>
            <a:r>
              <a:rPr lang="en-US" sz="2000" dirty="0">
                <a:effectLst/>
              </a:rPr>
              <a:t> sans </a:t>
            </a:r>
            <a:r>
              <a:rPr lang="en-US" sz="2000" dirty="0" err="1">
                <a:effectLst/>
              </a:rPr>
              <a:t>bornes</a:t>
            </a:r>
            <a:r>
              <a:rPr lang="en-US" sz="2000" dirty="0">
                <a:effectLst/>
              </a:rPr>
              <a:t> qui </a:t>
            </a:r>
            <a:r>
              <a:rPr lang="en-US" sz="2000" dirty="0" err="1">
                <a:effectLst/>
              </a:rPr>
              <a:t>procède</a:t>
            </a:r>
            <a:r>
              <a:rPr lang="en-US" sz="2000" dirty="0">
                <a:effectLst/>
              </a:rPr>
              <a:t> de la </a:t>
            </a:r>
            <a:r>
              <a:rPr lang="en-US" sz="2000" dirty="0" err="1">
                <a:effectLst/>
              </a:rPr>
              <a:t>douleur</a:t>
            </a:r>
            <a:r>
              <a:rPr lang="en-US" sz="2000" dirty="0">
                <a:effectLst/>
              </a:rPr>
              <a:t> du Père et de la mort du Fils et </a:t>
            </a:r>
            <a:r>
              <a:rPr lang="en-US" sz="2000" dirty="0" err="1">
                <a:effectLst/>
              </a:rPr>
              <a:t>s’empare</a:t>
            </a:r>
            <a:r>
              <a:rPr lang="en-US" sz="2000" dirty="0">
                <a:effectLst/>
              </a:rPr>
              <a:t> des hommes </a:t>
            </a:r>
            <a:r>
              <a:rPr lang="en-US" sz="2000" dirty="0" err="1">
                <a:effectLst/>
              </a:rPr>
              <a:t>abandonnés</a:t>
            </a:r>
            <a:r>
              <a:rPr lang="en-US" sz="2000" dirty="0">
                <a:effectLst/>
              </a:rPr>
              <a:t>, pour </a:t>
            </a:r>
            <a:r>
              <a:rPr lang="en-US" sz="2000" dirty="0" err="1">
                <a:effectLst/>
              </a:rPr>
              <a:t>produire</a:t>
            </a:r>
            <a:r>
              <a:rPr lang="en-US" sz="2000" dirty="0">
                <a:effectLst/>
              </a:rPr>
              <a:t> </a:t>
            </a:r>
            <a:r>
              <a:rPr lang="en-US" sz="2000" dirty="0" err="1">
                <a:effectLst/>
              </a:rPr>
              <a:t>en</a:t>
            </a:r>
            <a:r>
              <a:rPr lang="en-US" sz="2000" dirty="0">
                <a:effectLst/>
              </a:rPr>
              <a:t> </a:t>
            </a:r>
            <a:r>
              <a:rPr lang="en-US" sz="2000" dirty="0" err="1">
                <a:effectLst/>
              </a:rPr>
              <a:t>eux</a:t>
            </a:r>
            <a:r>
              <a:rPr lang="en-US" sz="2000" dirty="0">
                <a:effectLst/>
              </a:rPr>
              <a:t> la </a:t>
            </a:r>
            <a:r>
              <a:rPr lang="en-US" sz="2000" dirty="0" err="1">
                <a:effectLst/>
              </a:rPr>
              <a:t>possibilité</a:t>
            </a:r>
            <a:r>
              <a:rPr lang="en-US" sz="2000" dirty="0">
                <a:effectLst/>
              </a:rPr>
              <a:t> et la force de la vie nouvelle. » </a:t>
            </a:r>
            <a:r>
              <a:rPr lang="en-US" sz="2000" i="1" dirty="0">
                <a:effectLst/>
              </a:rPr>
              <a:t>(Le Dieu </a:t>
            </a:r>
            <a:r>
              <a:rPr lang="en-US" sz="2000" i="1" dirty="0" err="1">
                <a:effectLst/>
              </a:rPr>
              <a:t>crucifié</a:t>
            </a:r>
            <a:r>
              <a:rPr lang="en-US" sz="2000" i="1" dirty="0">
                <a:effectLst/>
              </a:rPr>
              <a:t>. La </a:t>
            </a:r>
            <a:r>
              <a:rPr lang="en-US" sz="2000" i="1" dirty="0" err="1">
                <a:effectLst/>
              </a:rPr>
              <a:t>croix</a:t>
            </a:r>
            <a:r>
              <a:rPr lang="en-US" sz="2000" i="1" dirty="0">
                <a:effectLst/>
              </a:rPr>
              <a:t> du Christ, </a:t>
            </a:r>
            <a:r>
              <a:rPr lang="en-US" sz="2000" i="1" dirty="0" err="1">
                <a:effectLst/>
              </a:rPr>
              <a:t>fondement</a:t>
            </a:r>
            <a:r>
              <a:rPr lang="en-US" sz="2000" i="1" dirty="0">
                <a:effectLst/>
              </a:rPr>
              <a:t> et critique de la </a:t>
            </a:r>
            <a:r>
              <a:rPr lang="en-US" sz="2000" i="1" dirty="0" err="1">
                <a:effectLst/>
              </a:rPr>
              <a:t>théologie</a:t>
            </a:r>
            <a:r>
              <a:rPr lang="en-US" sz="2000" i="1" dirty="0">
                <a:effectLst/>
              </a:rPr>
              <a:t> </a:t>
            </a:r>
            <a:r>
              <a:rPr lang="en-US" sz="2000" i="1" dirty="0" err="1">
                <a:effectLst/>
              </a:rPr>
              <a:t>chrétienne</a:t>
            </a:r>
            <a:r>
              <a:rPr lang="en-US" sz="2000" dirty="0">
                <a:effectLst/>
              </a:rPr>
              <a:t>, trad. de </a:t>
            </a:r>
            <a:r>
              <a:rPr lang="en-US" sz="2000" dirty="0" err="1">
                <a:effectLst/>
              </a:rPr>
              <a:t>l’allemand</a:t>
            </a:r>
            <a:r>
              <a:rPr lang="en-US" sz="2000" dirty="0">
                <a:effectLst/>
              </a:rPr>
              <a:t>, Cerf – Mame, Paris, 1974, p. 283).</a:t>
            </a:r>
          </a:p>
          <a:p>
            <a:pPr indent="-228600">
              <a:buFont typeface="Arial" panose="020B0604020202020204" pitchFamily="34" charset="0"/>
              <a:buChar char="•"/>
            </a:pPr>
            <a:endParaRPr lang="en-US" sz="1800" dirty="0"/>
          </a:p>
        </p:txBody>
      </p:sp>
      <p:pic>
        <p:nvPicPr>
          <p:cNvPr id="6" name="Espace réservé pour une image  5" descr="Une image contenant personne, habits, Visage humain, homme&#10;&#10;Le contenu généré par l’IA peut être incorrect.">
            <a:extLst>
              <a:ext uri="{FF2B5EF4-FFF2-40B4-BE49-F238E27FC236}">
                <a16:creationId xmlns:a16="http://schemas.microsoft.com/office/drawing/2014/main" id="{8F50DC3E-9FA2-A241-E0BB-167D4E4819C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b="8418"/>
          <a:stretch/>
        </p:blipFill>
        <p:spPr>
          <a:xfrm>
            <a:off x="7532266" y="1458686"/>
            <a:ext cx="3127526" cy="3831772"/>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489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168D77-C09D-EA4E-70AF-4A532F583494}"/>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dirty="0"/>
              <a:t>F. </a:t>
            </a:r>
            <a:r>
              <a:rPr lang="en-US" sz="3600" dirty="0" err="1"/>
              <a:t>Varillon</a:t>
            </a:r>
            <a:endParaRPr lang="en-US" sz="3600" dirty="0"/>
          </a:p>
        </p:txBody>
      </p:sp>
      <p:sp>
        <p:nvSpPr>
          <p:cNvPr id="4" name="Espace réservé du texte 3">
            <a:extLst>
              <a:ext uri="{FF2B5EF4-FFF2-40B4-BE49-F238E27FC236}">
                <a16:creationId xmlns:a16="http://schemas.microsoft.com/office/drawing/2014/main" id="{4F55D2C1-96D1-26FF-4E19-59C3E9C5035D}"/>
              </a:ext>
            </a:extLst>
          </p:cNvPr>
          <p:cNvSpPr>
            <a:spLocks noGrp="1"/>
          </p:cNvSpPr>
          <p:nvPr>
            <p:ph type="body" sz="half" idx="2"/>
          </p:nvPr>
        </p:nvSpPr>
        <p:spPr>
          <a:xfrm>
            <a:off x="1045029" y="2524721"/>
            <a:ext cx="4991629" cy="3677123"/>
          </a:xfrm>
        </p:spPr>
        <p:txBody>
          <a:bodyPr vert="horz" lIns="91440" tIns="45720" rIns="91440" bIns="45720" rtlCol="0" anchor="ctr">
            <a:normAutofit/>
          </a:bodyPr>
          <a:lstStyle/>
          <a:p>
            <a:pPr>
              <a:spcAft>
                <a:spcPts val="800"/>
              </a:spcAft>
            </a:pPr>
            <a:r>
              <a:rPr lang="en-US" sz="2000" dirty="0">
                <a:effectLst/>
              </a:rPr>
              <a:t>« </a:t>
            </a:r>
            <a:r>
              <a:rPr lang="en-US" sz="2000" dirty="0" err="1">
                <a:effectLst/>
              </a:rPr>
              <a:t>L’image</a:t>
            </a:r>
            <a:r>
              <a:rPr lang="en-US" sz="2000" dirty="0">
                <a:effectLst/>
              </a:rPr>
              <a:t> d’un Dieu impassible qui </a:t>
            </a:r>
            <a:r>
              <a:rPr lang="en-US" sz="2000" dirty="0" err="1">
                <a:effectLst/>
              </a:rPr>
              <a:t>surplombe</a:t>
            </a:r>
            <a:r>
              <a:rPr lang="en-US" sz="2000" dirty="0">
                <a:effectLst/>
              </a:rPr>
              <a:t> dans </a:t>
            </a:r>
            <a:r>
              <a:rPr lang="en-US" sz="2000" dirty="0" err="1">
                <a:effectLst/>
              </a:rPr>
              <a:t>une</a:t>
            </a:r>
            <a:r>
              <a:rPr lang="en-US" sz="2000" dirty="0">
                <a:effectLst/>
              </a:rPr>
              <a:t> </a:t>
            </a:r>
            <a:r>
              <a:rPr lang="en-US" sz="2000" dirty="0" err="1">
                <a:effectLst/>
              </a:rPr>
              <a:t>olympienne</a:t>
            </a:r>
            <a:r>
              <a:rPr lang="en-US" sz="2000" dirty="0">
                <a:effectLst/>
              </a:rPr>
              <a:t> </a:t>
            </a:r>
            <a:r>
              <a:rPr lang="en-US" sz="2000" dirty="0" err="1">
                <a:effectLst/>
              </a:rPr>
              <a:t>sérénité</a:t>
            </a:r>
            <a:r>
              <a:rPr lang="en-US" sz="2000" dirty="0">
                <a:effectLst/>
              </a:rPr>
              <a:t> le mal et le </a:t>
            </a:r>
            <a:r>
              <a:rPr lang="en-US" sz="2000" dirty="0" err="1">
                <a:effectLst/>
              </a:rPr>
              <a:t>malheur</a:t>
            </a:r>
            <a:r>
              <a:rPr lang="en-US" sz="2000" dirty="0">
                <a:effectLst/>
              </a:rPr>
              <a:t> du monde </a:t>
            </a:r>
            <a:r>
              <a:rPr lang="en-US" sz="2000" dirty="0" err="1">
                <a:effectLst/>
              </a:rPr>
              <a:t>subsiste</a:t>
            </a:r>
            <a:r>
              <a:rPr lang="en-US" sz="2000" dirty="0">
                <a:effectLst/>
              </a:rPr>
              <a:t> et vit </a:t>
            </a:r>
            <a:r>
              <a:rPr lang="en-US" sz="2000" dirty="0" err="1">
                <a:effectLst/>
              </a:rPr>
              <a:t>d’une</a:t>
            </a:r>
            <a:r>
              <a:rPr lang="en-US" sz="2000" dirty="0">
                <a:effectLst/>
              </a:rPr>
              <a:t> vie </a:t>
            </a:r>
            <a:r>
              <a:rPr lang="en-US" sz="2000" dirty="0" err="1">
                <a:effectLst/>
              </a:rPr>
              <a:t>secrète</a:t>
            </a:r>
            <a:r>
              <a:rPr lang="en-US" sz="2000" dirty="0">
                <a:effectLst/>
              </a:rPr>
              <a:t> dans les </a:t>
            </a:r>
            <a:r>
              <a:rPr lang="en-US" sz="2000" dirty="0" err="1">
                <a:effectLst/>
              </a:rPr>
              <a:t>profondeurs</a:t>
            </a:r>
            <a:r>
              <a:rPr lang="en-US" sz="2000" dirty="0">
                <a:effectLst/>
              </a:rPr>
              <a:t> de </a:t>
            </a:r>
            <a:r>
              <a:rPr lang="en-US" sz="2000" dirty="0" err="1">
                <a:effectLst/>
              </a:rPr>
              <a:t>l’inconscient</a:t>
            </a:r>
            <a:r>
              <a:rPr lang="en-US" sz="2000" dirty="0">
                <a:effectLst/>
              </a:rPr>
              <a:t> de </a:t>
            </a:r>
            <a:r>
              <a:rPr lang="en-US" sz="2000" dirty="0" err="1">
                <a:effectLst/>
              </a:rPr>
              <a:t>l’humanité</a:t>
            </a:r>
            <a:r>
              <a:rPr lang="en-US" sz="2000" dirty="0">
                <a:effectLst/>
              </a:rPr>
              <a:t>. Impassible, </a:t>
            </a:r>
            <a:r>
              <a:rPr lang="en-US" sz="2000" dirty="0" err="1">
                <a:effectLst/>
              </a:rPr>
              <a:t>cela</a:t>
            </a:r>
            <a:r>
              <a:rPr lang="en-US" sz="2000" dirty="0">
                <a:effectLst/>
              </a:rPr>
              <a:t> </a:t>
            </a:r>
            <a:r>
              <a:rPr lang="en-US" sz="2000" dirty="0" err="1">
                <a:effectLst/>
              </a:rPr>
              <a:t>veut</a:t>
            </a:r>
            <a:r>
              <a:rPr lang="en-US" sz="2000" dirty="0">
                <a:effectLst/>
              </a:rPr>
              <a:t> dire insensible, </a:t>
            </a:r>
            <a:r>
              <a:rPr lang="en-US" sz="2000" dirty="0" err="1">
                <a:effectLst/>
              </a:rPr>
              <a:t>donc</a:t>
            </a:r>
            <a:r>
              <a:rPr lang="en-US" sz="2000" dirty="0">
                <a:effectLst/>
              </a:rPr>
              <a:t> </a:t>
            </a:r>
            <a:r>
              <a:rPr lang="en-US" sz="2000" dirty="0" err="1">
                <a:effectLst/>
              </a:rPr>
              <a:t>indifférent</a:t>
            </a:r>
            <a:r>
              <a:rPr lang="en-US" sz="2000" dirty="0">
                <a:effectLst/>
              </a:rPr>
              <a:t> […] comment </a:t>
            </a:r>
            <a:r>
              <a:rPr lang="en-US" sz="2000" dirty="0" err="1">
                <a:effectLst/>
              </a:rPr>
              <a:t>croire</a:t>
            </a:r>
            <a:r>
              <a:rPr lang="en-US" sz="2000" dirty="0">
                <a:effectLst/>
              </a:rPr>
              <a:t> que Dieu </a:t>
            </a:r>
            <a:r>
              <a:rPr lang="en-US" sz="2000" dirty="0" err="1">
                <a:effectLst/>
              </a:rPr>
              <a:t>est</a:t>
            </a:r>
            <a:r>
              <a:rPr lang="en-US" sz="2000" dirty="0">
                <a:effectLst/>
              </a:rPr>
              <a:t> Amour, </a:t>
            </a:r>
            <a:r>
              <a:rPr lang="en-US" sz="2000" dirty="0" err="1">
                <a:effectLst/>
              </a:rPr>
              <a:t>s’il</a:t>
            </a:r>
            <a:r>
              <a:rPr lang="en-US" sz="2000" dirty="0">
                <a:effectLst/>
              </a:rPr>
              <a:t> faut </a:t>
            </a:r>
            <a:r>
              <a:rPr lang="en-US" sz="2000" dirty="0" err="1">
                <a:effectLst/>
              </a:rPr>
              <a:t>penser</a:t>
            </a:r>
            <a:r>
              <a:rPr lang="en-US" sz="2000" dirty="0">
                <a:effectLst/>
              </a:rPr>
              <a:t> que </a:t>
            </a:r>
            <a:r>
              <a:rPr lang="en-US" sz="2000" dirty="0" err="1">
                <a:effectLst/>
              </a:rPr>
              <a:t>notre</a:t>
            </a:r>
            <a:r>
              <a:rPr lang="en-US" sz="2000" dirty="0">
                <a:effectLst/>
              </a:rPr>
              <a:t> </a:t>
            </a:r>
            <a:r>
              <a:rPr lang="en-US" sz="2000" dirty="0" err="1">
                <a:effectLst/>
              </a:rPr>
              <a:t>souffrance</a:t>
            </a:r>
            <a:r>
              <a:rPr lang="en-US" sz="2000" dirty="0">
                <a:effectLst/>
              </a:rPr>
              <a:t> ne </a:t>
            </a:r>
            <a:r>
              <a:rPr lang="en-US" sz="2000" dirty="0" err="1">
                <a:effectLst/>
              </a:rPr>
              <a:t>l’atteint</a:t>
            </a:r>
            <a:r>
              <a:rPr lang="en-US" sz="2000" dirty="0">
                <a:effectLst/>
              </a:rPr>
              <a:t> pas dans son </a:t>
            </a:r>
            <a:r>
              <a:rPr lang="en-US" sz="2000" dirty="0" err="1">
                <a:effectLst/>
              </a:rPr>
              <a:t>être</a:t>
            </a:r>
            <a:r>
              <a:rPr lang="en-US" sz="2000" dirty="0">
                <a:effectLst/>
              </a:rPr>
              <a:t> </a:t>
            </a:r>
            <a:r>
              <a:rPr lang="en-US" sz="2000" dirty="0" err="1">
                <a:effectLst/>
              </a:rPr>
              <a:t>éternel</a:t>
            </a:r>
            <a:r>
              <a:rPr lang="en-US" sz="2000" dirty="0">
                <a:effectLst/>
              </a:rPr>
              <a:t> ? […]. Un Père </a:t>
            </a:r>
            <a:r>
              <a:rPr lang="en-US" sz="2000" dirty="0" err="1">
                <a:effectLst/>
              </a:rPr>
              <a:t>invulnérable</a:t>
            </a:r>
            <a:r>
              <a:rPr lang="en-US" sz="2000" dirty="0">
                <a:effectLst/>
              </a:rPr>
              <a:t> </a:t>
            </a:r>
            <a:r>
              <a:rPr lang="en-US" sz="2000" dirty="0" err="1">
                <a:effectLst/>
              </a:rPr>
              <a:t>serait</a:t>
            </a:r>
            <a:r>
              <a:rPr lang="en-US" sz="2000" dirty="0">
                <a:effectLst/>
              </a:rPr>
              <a:t> un Père sans tendresse</a:t>
            </a:r>
            <a:r>
              <a:rPr lang="en-US" sz="2000" dirty="0"/>
              <a:t>” (</a:t>
            </a:r>
            <a:r>
              <a:rPr lang="en-US" sz="2000" dirty="0">
                <a:effectLst/>
              </a:rPr>
              <a:t>F. </a:t>
            </a:r>
            <a:r>
              <a:rPr lang="en-US" sz="2000" dirty="0" err="1">
                <a:effectLst/>
              </a:rPr>
              <a:t>Varillon</a:t>
            </a:r>
            <a:r>
              <a:rPr lang="en-US" sz="2000" dirty="0">
                <a:effectLst/>
              </a:rPr>
              <a:t>, </a:t>
            </a:r>
            <a:r>
              <a:rPr lang="en-US" sz="2000" i="1" dirty="0">
                <a:effectLst/>
              </a:rPr>
              <a:t>La </a:t>
            </a:r>
            <a:r>
              <a:rPr lang="en-US" sz="2000" i="1" dirty="0" err="1">
                <a:effectLst/>
              </a:rPr>
              <a:t>souffrance</a:t>
            </a:r>
            <a:r>
              <a:rPr lang="en-US" sz="2000" i="1" dirty="0">
                <a:effectLst/>
              </a:rPr>
              <a:t> de Dieu</a:t>
            </a:r>
            <a:r>
              <a:rPr lang="en-US" sz="2000" dirty="0">
                <a:effectLst/>
              </a:rPr>
              <a:t>, Le Centurion, Paris, 1975, p. 14 et 21).</a:t>
            </a:r>
          </a:p>
          <a:p>
            <a:pPr indent="-228600">
              <a:buFont typeface="Arial" panose="020B0604020202020204" pitchFamily="34" charset="0"/>
              <a:buChar char="•"/>
            </a:pPr>
            <a:endParaRPr lang="en-US" sz="1800" dirty="0"/>
          </a:p>
        </p:txBody>
      </p:sp>
      <p:pic>
        <p:nvPicPr>
          <p:cNvPr id="6" name="Espace réservé pour une image  5" descr="Une image contenant texte, Couverture de livre, Publication, roman&#10;&#10;Le contenu généré par l’IA peut être incorrect.">
            <a:extLst>
              <a:ext uri="{FF2B5EF4-FFF2-40B4-BE49-F238E27FC236}">
                <a16:creationId xmlns:a16="http://schemas.microsoft.com/office/drawing/2014/main" id="{DD66F9A5-5201-F593-19E0-056AFD6F5B4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r="-2" b="15461"/>
          <a:stretch/>
        </p:blipFill>
        <p:spPr>
          <a:xfrm>
            <a:off x="7411750" y="1306287"/>
            <a:ext cx="3376303" cy="4136568"/>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59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ffiche, capture d’écran, art&#10;&#10;Le contenu généré par l’IA peut être incorrect.">
            <a:extLst>
              <a:ext uri="{FF2B5EF4-FFF2-40B4-BE49-F238E27FC236}">
                <a16:creationId xmlns:a16="http://schemas.microsoft.com/office/drawing/2014/main" id="{8BC7318A-9CE1-A277-4206-80B5B0431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5186" y="0"/>
            <a:ext cx="3881628" cy="6858000"/>
          </a:xfrm>
          <a:prstGeom prst="rect">
            <a:avLst/>
          </a:prstGeom>
        </p:spPr>
      </p:pic>
    </p:spTree>
    <p:extLst>
      <p:ext uri="{BB962C8B-B14F-4D97-AF65-F5344CB8AC3E}">
        <p14:creationId xmlns:p14="http://schemas.microsoft.com/office/powerpoint/2010/main" val="302929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F935A14-B17B-5970-3532-EC696630FAD8}"/>
              </a:ext>
            </a:extLst>
          </p:cNvPr>
          <p:cNvSpPr>
            <a:spLocks noGrp="1"/>
          </p:cNvSpPr>
          <p:nvPr>
            <p:ph type="title"/>
          </p:nvPr>
        </p:nvSpPr>
        <p:spPr>
          <a:xfrm>
            <a:off x="1043631" y="809898"/>
            <a:ext cx="10173010" cy="1554480"/>
          </a:xfrm>
        </p:spPr>
        <p:txBody>
          <a:bodyPr anchor="ctr">
            <a:normAutofit/>
          </a:bodyPr>
          <a:lstStyle/>
          <a:p>
            <a:r>
              <a:rPr lang="fr-FR" sz="4800"/>
              <a:t>Un Dieu de compassion</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id="{EEF87367-2BCB-487A-49C8-F6E1D224D670}"/>
              </a:ext>
            </a:extLst>
          </p:cNvPr>
          <p:cNvGraphicFramePr>
            <a:graphicFrameLocks noGrp="1"/>
          </p:cNvGraphicFramePr>
          <p:nvPr>
            <p:ph idx="1"/>
            <p:extLst>
              <p:ext uri="{D42A27DB-BD31-4B8C-83A1-F6EECF244321}">
                <p14:modId xmlns:p14="http://schemas.microsoft.com/office/powerpoint/2010/main" val="212039871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368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B93AC3-0044-2451-C9F5-C072FF205EE7}"/>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kern="1200" dirty="0">
                <a:solidFill>
                  <a:schemeClr val="tx1"/>
                </a:solidFill>
                <a:latin typeface="+mj-lt"/>
                <a:ea typeface="+mj-ea"/>
                <a:cs typeface="+mj-cs"/>
              </a:rPr>
              <a:t>3) </a:t>
            </a:r>
            <a:r>
              <a:rPr lang="en-US" kern="1200" dirty="0" err="1">
                <a:solidFill>
                  <a:schemeClr val="tx1"/>
                </a:solidFill>
                <a:latin typeface="+mj-lt"/>
                <a:ea typeface="+mj-ea"/>
                <a:cs typeface="+mj-cs"/>
              </a:rPr>
              <a:t>Quelques</a:t>
            </a:r>
            <a:r>
              <a:rPr lang="en-US" kern="1200" dirty="0">
                <a:solidFill>
                  <a:schemeClr val="tx1"/>
                </a:solidFill>
                <a:latin typeface="+mj-lt"/>
                <a:ea typeface="+mj-ea"/>
                <a:cs typeface="+mj-cs"/>
              </a:rPr>
              <a:t> implications </a:t>
            </a:r>
            <a:br>
              <a:rPr lang="en-US" kern="1200" dirty="0">
                <a:solidFill>
                  <a:schemeClr val="tx1"/>
                </a:solidFill>
                <a:latin typeface="+mj-lt"/>
                <a:ea typeface="+mj-ea"/>
                <a:cs typeface="+mj-cs"/>
              </a:rPr>
            </a:br>
            <a:r>
              <a:rPr lang="en-US" kern="1200" dirty="0" err="1">
                <a:solidFill>
                  <a:schemeClr val="tx1"/>
                </a:solidFill>
                <a:latin typeface="+mj-lt"/>
                <a:ea typeface="+mj-ea"/>
                <a:cs typeface="+mj-cs"/>
              </a:rPr>
              <a:t>ou</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enjeux</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actuels</a:t>
            </a:r>
            <a:br>
              <a:rPr lang="en-US" sz="6700" kern="1200" dirty="0">
                <a:solidFill>
                  <a:schemeClr val="tx1"/>
                </a:solidFill>
                <a:latin typeface="+mj-lt"/>
                <a:ea typeface="+mj-ea"/>
                <a:cs typeface="+mj-cs"/>
              </a:rPr>
            </a:br>
            <a:endParaRPr lang="en-US" sz="67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84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6CAED0A-2A45-4C9C-BCDD-21A8A092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BCB47E3-90E6-9C5F-0357-9CE28C66DEEA}"/>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Implications éthiques</a:t>
            </a:r>
          </a:p>
        </p:txBody>
      </p:sp>
      <p:sp>
        <p:nvSpPr>
          <p:cNvPr id="20" name="Rectangle 1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texte 3">
            <a:extLst>
              <a:ext uri="{FF2B5EF4-FFF2-40B4-BE49-F238E27FC236}">
                <a16:creationId xmlns:a16="http://schemas.microsoft.com/office/drawing/2014/main" id="{070200A2-C61B-7E0F-A388-146025B959EE}"/>
              </a:ext>
            </a:extLst>
          </p:cNvPr>
          <p:cNvSpPr>
            <a:spLocks noGrp="1"/>
          </p:cNvSpPr>
          <p:nvPr>
            <p:ph type="body" sz="half" idx="2"/>
          </p:nvPr>
        </p:nvSpPr>
        <p:spPr>
          <a:xfrm>
            <a:off x="793660" y="2599509"/>
            <a:ext cx="4160725" cy="3598989"/>
          </a:xfrm>
        </p:spPr>
        <p:txBody>
          <a:bodyPr vert="horz" lIns="91440" tIns="45720" rIns="91440" bIns="45720" rtlCol="0" anchor="ctr">
            <a:normAutofit/>
          </a:bodyPr>
          <a:lstStyle/>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a:p>
            <a:r>
              <a:rPr lang="en-US" sz="3200" dirty="0" err="1"/>
              <a:t>L’éthique</a:t>
            </a:r>
            <a:r>
              <a:rPr lang="en-US" sz="3200" dirty="0"/>
              <a:t> du « care »</a:t>
            </a:r>
          </a:p>
        </p:txBody>
      </p:sp>
      <p:pic>
        <p:nvPicPr>
          <p:cNvPr id="6" name="Espace réservé pour une image  5" descr="Une image contenant texte, Visage humain, sourire, affiche&#10;&#10;Le contenu généré par l’IA peut être incorrect.">
            <a:extLst>
              <a:ext uri="{FF2B5EF4-FFF2-40B4-BE49-F238E27FC236}">
                <a16:creationId xmlns:a16="http://schemas.microsoft.com/office/drawing/2014/main" id="{D6C2F598-B8AD-FC10-5C06-C5B00074271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737" r="-1" b="7986"/>
          <a:stretch/>
        </p:blipFill>
        <p:spPr>
          <a:xfrm>
            <a:off x="6226628" y="2677886"/>
            <a:ext cx="1844407" cy="2448251"/>
          </a:xfrm>
          <a:prstGeom prst="rect">
            <a:avLst/>
          </a:prstGeom>
        </p:spPr>
      </p:pic>
      <p:pic>
        <p:nvPicPr>
          <p:cNvPr id="8" name="Image 7" descr="Une image contenant texte, carte de visite, personne, conception&#10;&#10;Le contenu généré par l’IA peut être incorrect.">
            <a:extLst>
              <a:ext uri="{FF2B5EF4-FFF2-40B4-BE49-F238E27FC236}">
                <a16:creationId xmlns:a16="http://schemas.microsoft.com/office/drawing/2014/main" id="{31F5A5B0-B833-DE43-FC90-918CEB3AAA99}"/>
              </a:ext>
            </a:extLst>
          </p:cNvPr>
          <p:cNvPicPr>
            <a:picLocks noChangeAspect="1"/>
          </p:cNvPicPr>
          <p:nvPr/>
        </p:nvPicPr>
        <p:blipFill>
          <a:blip r:embed="rId3">
            <a:extLst>
              <a:ext uri="{28A0092B-C50C-407E-A947-70E740481C1C}">
                <a14:useLocalDpi xmlns:a14="http://schemas.microsoft.com/office/drawing/2010/main" val="0"/>
              </a:ext>
            </a:extLst>
          </a:blip>
          <a:srcRect t="12055" b="1390"/>
          <a:stretch/>
        </p:blipFill>
        <p:spPr>
          <a:xfrm>
            <a:off x="9100457" y="3429000"/>
            <a:ext cx="2087801" cy="2769498"/>
          </a:xfrm>
          <a:prstGeom prst="rect">
            <a:avLst/>
          </a:prstGeom>
        </p:spPr>
      </p:pic>
      <p:sp>
        <p:nvSpPr>
          <p:cNvPr id="19"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026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A05B2D-3437-C468-02EE-0C7BF221F480}"/>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a:solidFill>
                  <a:srgbClr val="0070C0"/>
                </a:solidFill>
              </a:rPr>
              <a:t>Implications </a:t>
            </a:r>
            <a:r>
              <a:rPr lang="en-US" sz="4000" dirty="0" err="1">
                <a:solidFill>
                  <a:srgbClr val="0070C0"/>
                </a:solidFill>
              </a:rPr>
              <a:t>écologiques</a:t>
            </a:r>
            <a:endParaRPr lang="en-US" sz="4000" dirty="0">
              <a:solidFill>
                <a:srgbClr val="0070C0"/>
              </a:solidFill>
            </a:endParaRPr>
          </a:p>
        </p:txBody>
      </p:sp>
      <p:sp>
        <p:nvSpPr>
          <p:cNvPr id="4" name="Espace réservé du texte 3">
            <a:extLst>
              <a:ext uri="{FF2B5EF4-FFF2-40B4-BE49-F238E27FC236}">
                <a16:creationId xmlns:a16="http://schemas.microsoft.com/office/drawing/2014/main" id="{9B17CBD5-982B-6569-83BE-8B4E9646F3C6}"/>
              </a:ext>
            </a:extLst>
          </p:cNvPr>
          <p:cNvSpPr>
            <a:spLocks noGrp="1"/>
          </p:cNvSpPr>
          <p:nvPr>
            <p:ph type="body" sz="half" idx="2"/>
          </p:nvPr>
        </p:nvSpPr>
        <p:spPr>
          <a:xfrm>
            <a:off x="836680" y="1850572"/>
            <a:ext cx="6002110" cy="4713514"/>
          </a:xfrm>
        </p:spPr>
        <p:txBody>
          <a:bodyPr vert="horz" lIns="91440" tIns="45720" rIns="91440" bIns="45720" rtlCol="0">
            <a:normAutofit lnSpcReduction="10000"/>
          </a:bodyPr>
          <a:lstStyle/>
          <a:p>
            <a:pPr marL="449580" indent="635" algn="just">
              <a:buNone/>
              <a:tabLst>
                <a:tab pos="2562860" algn="l"/>
              </a:tabLst>
            </a:pPr>
            <a:r>
              <a:rPr lang="fr-FR" sz="1800" dirty="0">
                <a:solidFill>
                  <a:srgbClr val="101010"/>
                </a:solidFill>
                <a:effectLst/>
                <a:latin typeface="Times New Roman" panose="02020603050405020304" pitchFamily="18" charset="0"/>
                <a:ea typeface="Times New Roman" panose="02020603050405020304" pitchFamily="18" charset="0"/>
              </a:rPr>
              <a:t>« Dans les dialogues avec ses disciples, Jésus les invitait à reconnaître la relation paternelle que Dieu a avec toutes ses créatures, et leur rappelait, avec une émouvante tendresse, comment chacune d’elles est importante aux yeux de celui-ci : ‟Ne vend-on pas cinq passereaux pour deux as ? Et pas un d’entre eux n’est en oubli devant </a:t>
            </a:r>
            <a:r>
              <a:rPr lang="fr-FR" sz="1800" dirty="0" err="1">
                <a:solidFill>
                  <a:srgbClr val="101010"/>
                </a:solidFill>
                <a:effectLst/>
                <a:latin typeface="Times New Roman" panose="02020603050405020304" pitchFamily="18" charset="0"/>
                <a:ea typeface="Times New Roman" panose="02020603050405020304" pitchFamily="18" charset="0"/>
              </a:rPr>
              <a:t>Dieuˮ</a:t>
            </a:r>
            <a:r>
              <a:rPr lang="fr-FR" sz="1800" dirty="0">
                <a:solidFill>
                  <a:srgbClr val="101010"/>
                </a:solidFill>
                <a:effectLst/>
                <a:latin typeface="Times New Roman" panose="02020603050405020304" pitchFamily="18" charset="0"/>
                <a:ea typeface="Times New Roman" panose="02020603050405020304" pitchFamily="18" charset="0"/>
              </a:rPr>
              <a:t> (</a:t>
            </a:r>
            <a:r>
              <a:rPr lang="fr-FR" sz="1800" dirty="0" err="1">
                <a:solidFill>
                  <a:srgbClr val="101010"/>
                </a:solidFill>
                <a:effectLst/>
                <a:latin typeface="Times New Roman" panose="02020603050405020304" pitchFamily="18" charset="0"/>
                <a:ea typeface="Times New Roman" panose="02020603050405020304" pitchFamily="18" charset="0"/>
              </a:rPr>
              <a:t>Lc</a:t>
            </a:r>
            <a:r>
              <a:rPr lang="fr-FR" sz="1800" dirty="0">
                <a:solidFill>
                  <a:srgbClr val="101010"/>
                </a:solidFill>
                <a:effectLst/>
                <a:latin typeface="Times New Roman" panose="02020603050405020304" pitchFamily="18" charset="0"/>
                <a:ea typeface="Times New Roman" panose="02020603050405020304" pitchFamily="18" charset="0"/>
              </a:rPr>
              <a:t> 12, 6). ‟Regardez les oiseaux du ciel : ils ne sèment ni ne moissonnent ni ne recueillent en des greniers, et votre Père céleste les </a:t>
            </a:r>
            <a:r>
              <a:rPr lang="fr-FR" sz="1800" dirty="0" err="1">
                <a:solidFill>
                  <a:srgbClr val="101010"/>
                </a:solidFill>
                <a:effectLst/>
                <a:latin typeface="Times New Roman" panose="02020603050405020304" pitchFamily="18" charset="0"/>
                <a:ea typeface="Times New Roman" panose="02020603050405020304" pitchFamily="18" charset="0"/>
              </a:rPr>
              <a:t>nourritˮ</a:t>
            </a:r>
            <a:r>
              <a:rPr lang="fr-FR" sz="1800" dirty="0">
                <a:solidFill>
                  <a:srgbClr val="101010"/>
                </a:solidFill>
                <a:effectLst/>
                <a:latin typeface="Times New Roman" panose="02020603050405020304" pitchFamily="18" charset="0"/>
                <a:ea typeface="Times New Roman" panose="02020603050405020304" pitchFamily="18" charset="0"/>
              </a:rPr>
              <a:t> (Mt 6, 26).</a:t>
            </a:r>
            <a:endParaRPr lang="fr-FR" sz="1800" dirty="0">
              <a:solidFill>
                <a:srgbClr val="000000"/>
              </a:solidFill>
              <a:effectLst/>
              <a:latin typeface="Times New Roman" panose="02020603050405020304" pitchFamily="18" charset="0"/>
              <a:ea typeface="Times New Roman" panose="02020603050405020304" pitchFamily="18" charset="0"/>
            </a:endParaRPr>
          </a:p>
          <a:p>
            <a:pPr marL="449580" indent="635" algn="just">
              <a:buNone/>
              <a:tabLst>
                <a:tab pos="2562860" algn="l"/>
              </a:tabLst>
            </a:pPr>
            <a:r>
              <a:rPr lang="fr-FR" sz="1800" dirty="0">
                <a:solidFill>
                  <a:srgbClr val="101010"/>
                </a:solidFill>
                <a:effectLst/>
                <a:latin typeface="Times New Roman" panose="02020603050405020304" pitchFamily="18" charset="0"/>
                <a:ea typeface="Times New Roman" panose="02020603050405020304" pitchFamily="18" charset="0"/>
              </a:rPr>
              <a:t>Le Seigneur pouvait inviter les autres à être attentifs à la beauté qu’il y a dans le monde parce qu’il était lui-même en contact permanent avec la nature et y prêtait une attention pleine d’affection et de stupéfaction […].</a:t>
            </a:r>
            <a:endParaRPr lang="fr-FR" sz="1800" dirty="0">
              <a:solidFill>
                <a:srgbClr val="000000"/>
              </a:solidFill>
              <a:effectLst/>
              <a:latin typeface="Times New Roman" panose="02020603050405020304" pitchFamily="18" charset="0"/>
              <a:ea typeface="Times New Roman" panose="02020603050405020304" pitchFamily="18" charset="0"/>
            </a:endParaRPr>
          </a:p>
          <a:p>
            <a:pPr indent="450215" algn="just">
              <a:buNone/>
              <a:tabLst>
                <a:tab pos="2562860" algn="l"/>
              </a:tabLst>
            </a:pPr>
            <a:r>
              <a:rPr lang="fr-FR" sz="1800" dirty="0">
                <a:solidFill>
                  <a:srgbClr val="101010"/>
                </a:solidFill>
                <a:effectLst/>
                <a:latin typeface="Times New Roman" panose="02020603050405020304" pitchFamily="18" charset="0"/>
                <a:ea typeface="Times New Roman" panose="02020603050405020304" pitchFamily="18" charset="0"/>
              </a:rPr>
              <a:t>Jésus vivait en pleine harmonie avec la création, et les </a:t>
            </a:r>
            <a:r>
              <a:rPr lang="fr-FR" sz="1800" dirty="0">
                <a:solidFill>
                  <a:srgbClr val="101010"/>
                </a:solidFill>
                <a:latin typeface="Times New Roman" panose="02020603050405020304" pitchFamily="18" charset="0"/>
                <a:ea typeface="Times New Roman" panose="02020603050405020304" pitchFamily="18" charset="0"/>
              </a:rPr>
              <a:t>   </a:t>
            </a:r>
            <a:r>
              <a:rPr lang="fr-FR" sz="1800" dirty="0">
                <a:solidFill>
                  <a:srgbClr val="101010"/>
                </a:solidFill>
                <a:effectLst/>
                <a:latin typeface="Times New Roman" panose="02020603050405020304" pitchFamily="18" charset="0"/>
                <a:ea typeface="Times New Roman" panose="02020603050405020304" pitchFamily="18" charset="0"/>
              </a:rPr>
              <a:t>autres s’en émerveillaient… »</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(Pape François, </a:t>
            </a:r>
            <a:r>
              <a:rPr lang="fr-FR" sz="1800" i="1" kern="100" dirty="0" err="1">
                <a:effectLst/>
                <a:latin typeface="Times New Roman" panose="02020603050405020304" pitchFamily="18" charset="0"/>
                <a:ea typeface="Aptos" panose="020B0004020202020204" pitchFamily="34" charset="0"/>
                <a:cs typeface="Times New Roman" panose="02020603050405020304" pitchFamily="18" charset="0"/>
              </a:rPr>
              <a:t>Laudato</a:t>
            </a:r>
            <a:r>
              <a:rPr lang="fr-FR" sz="1800" i="1" kern="100" dirty="0">
                <a:effectLst/>
                <a:latin typeface="Times New Roman" panose="02020603050405020304" pitchFamily="18" charset="0"/>
                <a:ea typeface="Aptos" panose="020B0004020202020204" pitchFamily="34" charset="0"/>
                <a:cs typeface="Times New Roman" panose="02020603050405020304" pitchFamily="18" charset="0"/>
              </a:rPr>
              <a:t> Si’. Sur la sauvegarde de la maison commune</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96-98 Bayard (Montrouge) – Cerf – Mame (Paris), 2015, p. 80-81).</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buFont typeface="Arial" panose="020B0604020202020204" pitchFamily="34" charset="0"/>
              <a:buChar char="•"/>
            </a:pPr>
            <a:endParaRPr lang="en-US" sz="2000" dirty="0"/>
          </a:p>
        </p:txBody>
      </p:sp>
      <p:pic>
        <p:nvPicPr>
          <p:cNvPr id="6" name="Espace réservé pour une image  5" descr="Une image contenant texte, sourire, Visage humain, habits&#10;&#10;Le contenu généré par l’IA peut être incorrect.">
            <a:extLst>
              <a:ext uri="{FF2B5EF4-FFF2-40B4-BE49-F238E27FC236}">
                <a16:creationId xmlns:a16="http://schemas.microsoft.com/office/drawing/2014/main" id="{3EA4D2ED-7E21-7B4D-F034-1200C5DCE62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502" r="-1" b="-1"/>
          <a:stretch/>
        </p:blipFill>
        <p:spPr>
          <a:xfrm>
            <a:off x="7957163" y="1099457"/>
            <a:ext cx="3431399" cy="4713514"/>
          </a:xfrm>
          <a:prstGeom prst="rect">
            <a:avLst/>
          </a:prstGeom>
          <a:effectLst/>
        </p:spPr>
      </p:pic>
    </p:spTree>
    <p:extLst>
      <p:ext uri="{BB962C8B-B14F-4D97-AF65-F5344CB8AC3E}">
        <p14:creationId xmlns:p14="http://schemas.microsoft.com/office/powerpoint/2010/main" val="2184701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3B6715-C822-DD75-A0E1-F5741ADBC37D}"/>
              </a:ext>
            </a:extLst>
          </p:cNvPr>
          <p:cNvSpPr>
            <a:spLocks noGrp="1"/>
          </p:cNvSpPr>
          <p:nvPr>
            <p:ph type="title"/>
          </p:nvPr>
        </p:nvSpPr>
        <p:spPr>
          <a:xfrm>
            <a:off x="936627" y="371871"/>
            <a:ext cx="10515600" cy="1325563"/>
          </a:xfrm>
        </p:spPr>
        <p:txBody>
          <a:bodyPr/>
          <a:lstStyle/>
          <a:p>
            <a:pPr algn="ctr"/>
            <a:r>
              <a:rPr lang="fr-FR" dirty="0">
                <a:solidFill>
                  <a:srgbClr val="0070C0"/>
                </a:solidFill>
              </a:rPr>
              <a:t>Compassion bouddhiste </a:t>
            </a:r>
            <a:br>
              <a:rPr lang="fr-FR" dirty="0">
                <a:solidFill>
                  <a:srgbClr val="0070C0"/>
                </a:solidFill>
              </a:rPr>
            </a:br>
            <a:r>
              <a:rPr lang="fr-FR" dirty="0">
                <a:solidFill>
                  <a:srgbClr val="0070C0"/>
                </a:solidFill>
              </a:rPr>
              <a:t>et compassion chrétienne</a:t>
            </a:r>
          </a:p>
        </p:txBody>
      </p:sp>
      <p:sp>
        <p:nvSpPr>
          <p:cNvPr id="3" name="Espace réservé du texte 2">
            <a:extLst>
              <a:ext uri="{FF2B5EF4-FFF2-40B4-BE49-F238E27FC236}">
                <a16:creationId xmlns:a16="http://schemas.microsoft.com/office/drawing/2014/main" id="{FBB58504-8F35-8C67-938C-428F02C8A3A2}"/>
              </a:ext>
            </a:extLst>
          </p:cNvPr>
          <p:cNvSpPr>
            <a:spLocks noGrp="1"/>
          </p:cNvSpPr>
          <p:nvPr>
            <p:ph type="body" idx="1"/>
          </p:nvPr>
        </p:nvSpPr>
        <p:spPr/>
        <p:txBody>
          <a:bodyPr/>
          <a:lstStyle/>
          <a:p>
            <a:r>
              <a:rPr lang="fr-FR" dirty="0"/>
              <a:t>   La compassion du bodhisattva</a:t>
            </a:r>
          </a:p>
        </p:txBody>
      </p:sp>
      <p:pic>
        <p:nvPicPr>
          <p:cNvPr id="8" name="Espace réservé du contenu 7" descr="Une image contenant Artefact, Sculpture classique, Sculpture, Sculpture sur pierre&#10;&#10;Le contenu généré par l’IA peut être incorrect.">
            <a:extLst>
              <a:ext uri="{FF2B5EF4-FFF2-40B4-BE49-F238E27FC236}">
                <a16:creationId xmlns:a16="http://schemas.microsoft.com/office/drawing/2014/main" id="{B10C8D74-51AA-422E-1DD5-F2FAE447AF3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36500" y="2505075"/>
            <a:ext cx="2764362" cy="3684588"/>
          </a:xfrm>
        </p:spPr>
      </p:pic>
      <p:sp>
        <p:nvSpPr>
          <p:cNvPr id="5" name="Espace réservé du texte 4">
            <a:extLst>
              <a:ext uri="{FF2B5EF4-FFF2-40B4-BE49-F238E27FC236}">
                <a16:creationId xmlns:a16="http://schemas.microsoft.com/office/drawing/2014/main" id="{67C8D2A0-8D01-5B61-7699-972B91F65033}"/>
              </a:ext>
            </a:extLst>
          </p:cNvPr>
          <p:cNvSpPr>
            <a:spLocks noGrp="1"/>
          </p:cNvSpPr>
          <p:nvPr>
            <p:ph type="body" sz="quarter" idx="3"/>
          </p:nvPr>
        </p:nvSpPr>
        <p:spPr/>
        <p:txBody>
          <a:bodyPr/>
          <a:lstStyle/>
          <a:p>
            <a:r>
              <a:rPr lang="fr-FR" dirty="0"/>
              <a:t>           La compassion de Jésus</a:t>
            </a:r>
          </a:p>
        </p:txBody>
      </p:sp>
      <p:pic>
        <p:nvPicPr>
          <p:cNvPr id="10" name="Espace réservé du contenu 9" descr="Une image contenant habits, art, Visage humain, mythologie&#10;&#10;Le contenu généré par l’IA peut être incorrect.">
            <a:extLst>
              <a:ext uri="{FF2B5EF4-FFF2-40B4-BE49-F238E27FC236}">
                <a16:creationId xmlns:a16="http://schemas.microsoft.com/office/drawing/2014/main" id="{57A7270A-C907-76B4-58DE-0D00492FBDCF}"/>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01619" y="2794794"/>
            <a:ext cx="4324350" cy="3105150"/>
          </a:xfrm>
        </p:spPr>
      </p:pic>
    </p:spTree>
    <p:extLst>
      <p:ext uri="{BB962C8B-B14F-4D97-AF65-F5344CB8AC3E}">
        <p14:creationId xmlns:p14="http://schemas.microsoft.com/office/powerpoint/2010/main" val="180124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936E04-A3EC-DDED-2DBF-DB63366D3BD1}"/>
              </a:ext>
            </a:extLst>
          </p:cNvPr>
          <p:cNvSpPr>
            <a:spLocks noGrp="1"/>
          </p:cNvSpPr>
          <p:nvPr>
            <p:ph type="title"/>
          </p:nvPr>
        </p:nvSpPr>
        <p:spPr>
          <a:xfrm>
            <a:off x="839788" y="457200"/>
            <a:ext cx="3932237" cy="827314"/>
          </a:xfrm>
        </p:spPr>
        <p:txBody>
          <a:bodyPr/>
          <a:lstStyle/>
          <a:p>
            <a:r>
              <a:rPr lang="fr-FR" dirty="0"/>
              <a:t>      Hymne à </a:t>
            </a:r>
            <a:r>
              <a:rPr lang="fr-FR" dirty="0" err="1"/>
              <a:t>Avalokita</a:t>
            </a:r>
            <a:endParaRPr lang="fr-FR" dirty="0"/>
          </a:p>
        </p:txBody>
      </p:sp>
      <p:pic>
        <p:nvPicPr>
          <p:cNvPr id="6" name="Espace réservé du contenu 5" descr="Une image contenant Artefact, Sculpture classique, Sculpture, Sculpture sur pierre&#10;&#10;Le contenu généré par l’IA peut être incorrect.">
            <a:extLst>
              <a:ext uri="{FF2B5EF4-FFF2-40B4-BE49-F238E27FC236}">
                <a16:creationId xmlns:a16="http://schemas.microsoft.com/office/drawing/2014/main" id="{9344C516-3C28-22B8-F624-FC01F57390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8114" y="1807029"/>
            <a:ext cx="2869392" cy="3824581"/>
          </a:xfrm>
        </p:spPr>
      </p:pic>
      <p:sp>
        <p:nvSpPr>
          <p:cNvPr id="4" name="Espace réservé du texte 3">
            <a:extLst>
              <a:ext uri="{FF2B5EF4-FFF2-40B4-BE49-F238E27FC236}">
                <a16:creationId xmlns:a16="http://schemas.microsoft.com/office/drawing/2014/main" id="{B055DF56-BBAD-DC3C-C1A5-0CBA3B8C087B}"/>
              </a:ext>
            </a:extLst>
          </p:cNvPr>
          <p:cNvSpPr>
            <a:spLocks noGrp="1"/>
          </p:cNvSpPr>
          <p:nvPr>
            <p:ph type="body" sz="half" idx="2"/>
          </p:nvPr>
        </p:nvSpPr>
        <p:spPr>
          <a:xfrm>
            <a:off x="839788" y="1284513"/>
            <a:ext cx="3932237" cy="5225143"/>
          </a:xfrm>
        </p:spPr>
        <p:txBody>
          <a:bodyPr>
            <a:normAutofit fontScale="32500" lnSpcReduction="20000"/>
          </a:bodyPr>
          <a:lstStyle/>
          <a:p>
            <a:pPr marL="449580">
              <a:lnSpc>
                <a:spcPct val="120000"/>
              </a:lnSpc>
              <a:spcBef>
                <a:spcPts val="0"/>
              </a:spcBef>
              <a:buNone/>
            </a:pPr>
            <a:r>
              <a:rPr lang="fr-FR" sz="5000" kern="100" dirty="0">
                <a:effectLst/>
                <a:latin typeface="Times New Roman" panose="02020603050405020304" pitchFamily="18" charset="0"/>
                <a:ea typeface="Aptos" panose="020B0004020202020204" pitchFamily="34" charset="0"/>
                <a:cs typeface="Times New Roman" panose="02020603050405020304" pitchFamily="18" charset="0"/>
              </a:rPr>
              <a:t>Ô toi dont les yeux sont beaux, pleins de bienveillance, remplis de compassion, de charité et de pureté, toi dont le visage est si aimable ! […].</a:t>
            </a:r>
            <a:endParaRPr lang="fr-FR" sz="50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indent="635">
              <a:lnSpc>
                <a:spcPct val="120000"/>
              </a:lnSpc>
              <a:spcBef>
                <a:spcPts val="0"/>
              </a:spcBef>
              <a:buNone/>
            </a:pPr>
            <a:r>
              <a:rPr lang="fr-FR" sz="5000" kern="100" dirty="0">
                <a:effectLst/>
                <a:latin typeface="Times New Roman" panose="02020603050405020304" pitchFamily="18" charset="0"/>
                <a:ea typeface="Aptos" panose="020B0004020202020204" pitchFamily="34" charset="0"/>
                <a:cs typeface="Times New Roman" panose="02020603050405020304" pitchFamily="18" charset="0"/>
              </a:rPr>
              <a:t>Semblable à un grand nuage de miséricorde, tu éteins le feu du malheur qui consume les êtres […].</a:t>
            </a:r>
            <a:endParaRPr lang="fr-FR" sz="50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indent="635">
              <a:lnSpc>
                <a:spcPct val="120000"/>
              </a:lnSpc>
              <a:spcBef>
                <a:spcPts val="0"/>
              </a:spcBef>
              <a:buNone/>
            </a:pPr>
            <a:r>
              <a:rPr lang="fr-FR" sz="5000" kern="100" dirty="0">
                <a:effectLst/>
                <a:latin typeface="Times New Roman" panose="02020603050405020304" pitchFamily="18" charset="0"/>
                <a:ea typeface="Aptos" panose="020B0004020202020204" pitchFamily="34" charset="0"/>
                <a:cs typeface="Times New Roman" panose="02020603050405020304" pitchFamily="18" charset="0"/>
              </a:rPr>
              <a:t>Souvenez-vous, souvenez-vous d’</a:t>
            </a:r>
            <a:r>
              <a:rPr lang="fr-FR" sz="5000" kern="100" dirty="0" err="1">
                <a:effectLst/>
                <a:latin typeface="Times New Roman" panose="02020603050405020304" pitchFamily="18" charset="0"/>
                <a:ea typeface="Aptos" panose="020B0004020202020204" pitchFamily="34" charset="0"/>
                <a:cs typeface="Times New Roman" panose="02020603050405020304" pitchFamily="18" charset="0"/>
              </a:rPr>
              <a:t>Avalokita</a:t>
            </a:r>
            <a:r>
              <a:rPr lang="fr-FR" sz="5000" kern="100" dirty="0">
                <a:effectLst/>
                <a:latin typeface="Times New Roman" panose="02020603050405020304" pitchFamily="18" charset="0"/>
                <a:ea typeface="Aptos" panose="020B0004020202020204" pitchFamily="34" charset="0"/>
                <a:cs typeface="Times New Roman" panose="02020603050405020304" pitchFamily="18" charset="0"/>
              </a:rPr>
              <a:t>, cet Être pur ! Au temps de la misère, au temps de la mort, il est le protecteur, le refuge, l’asile.</a:t>
            </a:r>
            <a:endParaRPr lang="fr-FR" sz="50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indent="635">
              <a:lnSpc>
                <a:spcPct val="120000"/>
              </a:lnSpc>
              <a:spcBef>
                <a:spcPts val="0"/>
              </a:spcBef>
              <a:buNone/>
            </a:pPr>
            <a:r>
              <a:rPr lang="fr-FR" sz="5000" kern="100" dirty="0">
                <a:effectLst/>
                <a:latin typeface="Times New Roman" panose="02020603050405020304" pitchFamily="18" charset="0"/>
                <a:ea typeface="Aptos" panose="020B0004020202020204" pitchFamily="34" charset="0"/>
                <a:cs typeface="Times New Roman" panose="02020603050405020304" pitchFamily="18" charset="0"/>
              </a:rPr>
              <a:t>Parvenu à la perfection de toutes les vertus, exprimant par ses regards sa charité pour tous les êtres, ce grand Océan de vertus est digne de tous les hommages. »</a:t>
            </a:r>
            <a:r>
              <a:rPr lang="fr-FR" sz="5000" kern="100" dirty="0">
                <a:latin typeface="Aptos" panose="020B0004020202020204" pitchFamily="34" charset="0"/>
                <a:ea typeface="Aptos" panose="020B0004020202020204" pitchFamily="34" charset="0"/>
                <a:cs typeface="Times New Roman" panose="02020603050405020304" pitchFamily="18" charset="0"/>
              </a:rPr>
              <a:t> (</a:t>
            </a:r>
            <a:r>
              <a:rPr lang="fr-FR" sz="5000" kern="100" dirty="0">
                <a:effectLst/>
                <a:latin typeface="Times New Roman" panose="02020603050405020304" pitchFamily="18" charset="0"/>
                <a:ea typeface="Aptos" panose="020B0004020202020204" pitchFamily="34" charset="0"/>
                <a:cs typeface="Times New Roman" panose="02020603050405020304" pitchFamily="18" charset="0"/>
              </a:rPr>
              <a:t>Hymne à </a:t>
            </a:r>
            <a:r>
              <a:rPr lang="fr-FR" sz="5000" kern="100" dirty="0" err="1">
                <a:effectLst/>
                <a:latin typeface="Times New Roman" panose="02020603050405020304" pitchFamily="18" charset="0"/>
                <a:ea typeface="Aptos" panose="020B0004020202020204" pitchFamily="34" charset="0"/>
                <a:cs typeface="Times New Roman" panose="02020603050405020304" pitchFamily="18" charset="0"/>
              </a:rPr>
              <a:t>Avalotika</a:t>
            </a:r>
            <a:r>
              <a:rPr lang="fr-FR" sz="5000" kern="100" dirty="0">
                <a:effectLst/>
                <a:latin typeface="Times New Roman" panose="02020603050405020304" pitchFamily="18" charset="0"/>
                <a:ea typeface="Aptos" panose="020B0004020202020204" pitchFamily="34" charset="0"/>
                <a:cs typeface="Times New Roman" panose="02020603050405020304" pitchFamily="18" charset="0"/>
              </a:rPr>
              <a:t>, citée dans </a:t>
            </a:r>
            <a:r>
              <a:rPr lang="fr-FR" sz="5000" i="1" kern="100" dirty="0">
                <a:effectLst/>
                <a:latin typeface="Times New Roman" panose="02020603050405020304" pitchFamily="18" charset="0"/>
                <a:ea typeface="Aptos" panose="020B0004020202020204" pitchFamily="34" charset="0"/>
                <a:cs typeface="Times New Roman" panose="02020603050405020304" pitchFamily="18" charset="0"/>
              </a:rPr>
              <a:t>Amida</a:t>
            </a:r>
            <a:r>
              <a:rPr lang="fr-FR" sz="5000" kern="100" dirty="0">
                <a:effectLst/>
                <a:latin typeface="Times New Roman" panose="02020603050405020304" pitchFamily="18" charset="0"/>
                <a:ea typeface="Aptos" panose="020B0004020202020204" pitchFamily="34" charset="0"/>
                <a:cs typeface="Times New Roman" panose="02020603050405020304" pitchFamily="18" charset="0"/>
              </a:rPr>
              <a:t>, Seuil, Paris, 1955 ; réédition dans Cardinal Henri de Lubac, Œuvres complètes, XXI, Cerf, Paris, 2012 (ici : p. 284).</a:t>
            </a:r>
            <a:endParaRPr lang="fr-FR" sz="5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928949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F4A9D-C2CD-E3B5-F24B-159EE6B57119}"/>
              </a:ext>
            </a:extLst>
          </p:cNvPr>
          <p:cNvSpPr>
            <a:spLocks noGrp="1"/>
          </p:cNvSpPr>
          <p:nvPr>
            <p:ph type="title"/>
          </p:nvPr>
        </p:nvSpPr>
        <p:spPr>
          <a:xfrm>
            <a:off x="839788" y="457200"/>
            <a:ext cx="3932237" cy="794657"/>
          </a:xfrm>
        </p:spPr>
        <p:txBody>
          <a:bodyPr>
            <a:normAutofit fontScale="90000"/>
          </a:bodyPr>
          <a:lstStyle/>
          <a:p>
            <a:r>
              <a:rPr lang="fr-FR" dirty="0"/>
              <a:t>    Une différence de fond</a:t>
            </a:r>
          </a:p>
        </p:txBody>
      </p:sp>
      <p:pic>
        <p:nvPicPr>
          <p:cNvPr id="6" name="Espace réservé pour une image  5" descr="Une image contenant texte, Visage humain, livre&#10;&#10;Le contenu généré par l’IA peut être incorrect.">
            <a:extLst>
              <a:ext uri="{FF2B5EF4-FFF2-40B4-BE49-F238E27FC236}">
                <a16:creationId xmlns:a16="http://schemas.microsoft.com/office/drawing/2014/main" id="{66981E98-72F1-FD8C-1158-12E8C1B0A49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6457263" y="1487216"/>
            <a:ext cx="4265166" cy="3367814"/>
          </a:xfrm>
        </p:spPr>
      </p:pic>
      <p:sp>
        <p:nvSpPr>
          <p:cNvPr id="4" name="Espace réservé du texte 3">
            <a:extLst>
              <a:ext uri="{FF2B5EF4-FFF2-40B4-BE49-F238E27FC236}">
                <a16:creationId xmlns:a16="http://schemas.microsoft.com/office/drawing/2014/main" id="{4C108E50-28EE-C216-D384-508CC483A8F6}"/>
              </a:ext>
            </a:extLst>
          </p:cNvPr>
          <p:cNvSpPr>
            <a:spLocks noGrp="1"/>
          </p:cNvSpPr>
          <p:nvPr>
            <p:ph type="body" sz="half" idx="2"/>
          </p:nvPr>
        </p:nvSpPr>
        <p:spPr>
          <a:xfrm>
            <a:off x="839788" y="1487215"/>
            <a:ext cx="3932237" cy="5011555"/>
          </a:xfrm>
        </p:spPr>
        <p:txBody>
          <a:bodyPr>
            <a:normAutofit fontScale="70000" lnSpcReduction="20000"/>
          </a:bodyPr>
          <a:lstStyle/>
          <a:p>
            <a:pPr marL="449580" algn="just">
              <a:lnSpc>
                <a:spcPct val="107000"/>
              </a:lnSpc>
              <a:spcAft>
                <a:spcPts val="800"/>
              </a:spcAft>
              <a:buNone/>
              <a:tabLst>
                <a:tab pos="2452370" algn="l"/>
              </a:tabLs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 Amida, en tant qu’être d’abord distinct et personnel, se résorbe dans un Absolu transcendant toute connaissance […]. Lorsqu’il se montre à son </a:t>
            </a:r>
            <a:r>
              <a:rPr lang="fr-FR" sz="2400" kern="100" dirty="0" err="1">
                <a:effectLst/>
                <a:latin typeface="Times New Roman" panose="02020603050405020304" pitchFamily="18" charset="0"/>
                <a:ea typeface="Aptos" panose="020B0004020202020204" pitchFamily="34" charset="0"/>
                <a:cs typeface="Times New Roman" panose="02020603050405020304" pitchFamily="18" charset="0"/>
              </a:rPr>
              <a:t>dévôt</a:t>
            </a: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 sous son aspect individuel, il ne prétend même pas à la divinité : par son origine et par son rôle, il est encore un être essentiellement semblable à nous tous […]. Lorsque, au contraire, il prend des proportions plus vastes, devient un être surnaturel et semble commencer à revêtir une dignité divine, c’est pour inaugurer un processus au terme duquel il s’évanouit comme un fantôme. Dans le principe cosmique ou supra-cosmique qui le reçoit, sa personnalité n’est pas sublimée mais abolie. »</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(H. de Lubac, </a:t>
            </a:r>
            <a:r>
              <a:rPr lang="en-GB" sz="1800" i="1" kern="100" dirty="0" err="1">
                <a:effectLst/>
                <a:latin typeface="Times New Roman" panose="02020603050405020304" pitchFamily="18" charset="0"/>
                <a:ea typeface="Aptos" panose="020B0004020202020204" pitchFamily="34" charset="0"/>
                <a:cs typeface="Times New Roman" panose="02020603050405020304" pitchFamily="18" charset="0"/>
              </a:rPr>
              <a:t>Amida</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.,dans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Oeuvres,Paris</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Cerf, 2012,  p. 400)</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874789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2E8DCB3-436C-39DB-F0CD-EF5D41AA5C86}"/>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4000" dirty="0"/>
              <a:t>La compassion du Père</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texte 3">
            <a:extLst>
              <a:ext uri="{FF2B5EF4-FFF2-40B4-BE49-F238E27FC236}">
                <a16:creationId xmlns:a16="http://schemas.microsoft.com/office/drawing/2014/main" id="{EEAD9C3F-DB4E-DE96-7C47-64DD468D09CB}"/>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dirty="0"/>
              <a:t>Grande Pietà</a:t>
            </a:r>
          </a:p>
          <a:p>
            <a:pPr indent="-228600">
              <a:buFont typeface="Arial" panose="020B0604020202020204" pitchFamily="34" charset="0"/>
              <a:buChar char="•"/>
            </a:pPr>
            <a:endParaRPr lang="en-US" sz="2000" dirty="0"/>
          </a:p>
          <a:p>
            <a:r>
              <a:rPr lang="en-US" sz="2000" dirty="0"/>
              <a:t>(Jean </a:t>
            </a:r>
            <a:r>
              <a:rPr lang="en-US" sz="2000" dirty="0" err="1"/>
              <a:t>Malouel</a:t>
            </a:r>
            <a:r>
              <a:rPr lang="en-US" sz="2000" dirty="0"/>
              <a:t>, </a:t>
            </a:r>
            <a:r>
              <a:rPr lang="en-US" sz="2000" dirty="0" err="1"/>
              <a:t>vers</a:t>
            </a:r>
            <a:r>
              <a:rPr lang="en-US" sz="2000" dirty="0"/>
              <a:t> 1410 ;</a:t>
            </a:r>
          </a:p>
          <a:p>
            <a:r>
              <a:rPr lang="en-US" sz="2000" dirty="0" err="1"/>
              <a:t>Musée</a:t>
            </a:r>
            <a:r>
              <a:rPr lang="en-US" sz="2000" dirty="0"/>
              <a:t> du Louvre)</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pour une image  5" descr="Une image contenant peinture, art, personne, Visage humain&#10;&#10;Le contenu généré par l’IA peut être incorrect.">
            <a:extLst>
              <a:ext uri="{FF2B5EF4-FFF2-40B4-BE49-F238E27FC236}">
                <a16:creationId xmlns:a16="http://schemas.microsoft.com/office/drawing/2014/main" id="{BC51E7B6-1ECB-1A4D-682E-124DFB0FCF1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304" r="4" b="4"/>
          <a:stretch/>
        </p:blipFill>
        <p:spPr>
          <a:xfrm>
            <a:off x="5977788" y="799352"/>
            <a:ext cx="5425410" cy="5259296"/>
          </a:xfrm>
          <a:prstGeom prst="rect">
            <a:avLst/>
          </a:prstGeom>
        </p:spPr>
      </p:pic>
    </p:spTree>
    <p:extLst>
      <p:ext uri="{BB962C8B-B14F-4D97-AF65-F5344CB8AC3E}">
        <p14:creationId xmlns:p14="http://schemas.microsoft.com/office/powerpoint/2010/main" val="3895053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C8D7A-4B74-3723-9877-0E4944499965}"/>
              </a:ext>
            </a:extLst>
          </p:cNvPr>
          <p:cNvSpPr>
            <a:spLocks noGrp="1"/>
          </p:cNvSpPr>
          <p:nvPr>
            <p:ph type="title"/>
          </p:nvPr>
        </p:nvSpPr>
        <p:spPr/>
        <p:txBody>
          <a:bodyPr/>
          <a:lstStyle/>
          <a:p>
            <a:pPr algn="ctr"/>
            <a:r>
              <a:rPr lang="fr-FR" dirty="0">
                <a:solidFill>
                  <a:srgbClr val="0070C0"/>
                </a:solidFill>
              </a:rPr>
              <a:t>La compassion du Père</a:t>
            </a:r>
          </a:p>
        </p:txBody>
      </p:sp>
      <p:sp>
        <p:nvSpPr>
          <p:cNvPr id="3" name="Espace réservé du texte 2">
            <a:extLst>
              <a:ext uri="{FF2B5EF4-FFF2-40B4-BE49-F238E27FC236}">
                <a16:creationId xmlns:a16="http://schemas.microsoft.com/office/drawing/2014/main" id="{67FEEB84-536B-CBF8-AF34-64892E344547}"/>
              </a:ext>
            </a:extLst>
          </p:cNvPr>
          <p:cNvSpPr>
            <a:spLocks noGrp="1"/>
          </p:cNvSpPr>
          <p:nvPr>
            <p:ph type="body" idx="1"/>
          </p:nvPr>
        </p:nvSpPr>
        <p:spPr/>
        <p:txBody>
          <a:bodyPr>
            <a:normAutofit fontScale="85000" lnSpcReduction="10000"/>
          </a:bodyPr>
          <a:lstStyle/>
          <a:p>
            <a:r>
              <a:rPr lang="fr-FR" dirty="0"/>
              <a:t>	        Robert Campin </a:t>
            </a:r>
          </a:p>
          <a:p>
            <a:r>
              <a:rPr lang="fr-FR" dirty="0"/>
              <a:t>   (panneau peint à Francfort sur Main)</a:t>
            </a:r>
          </a:p>
        </p:txBody>
      </p:sp>
      <p:pic>
        <p:nvPicPr>
          <p:cNvPr id="8" name="Espace réservé du contenu 7" descr="Une image contenant art, bâtiment, mythologie, statue&#10;&#10;Le contenu généré par l’IA peut être incorrect.">
            <a:extLst>
              <a:ext uri="{FF2B5EF4-FFF2-40B4-BE49-F238E27FC236}">
                <a16:creationId xmlns:a16="http://schemas.microsoft.com/office/drawing/2014/main" id="{DE19F32A-7FAB-5A52-CD4F-F1395CA7FD3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87695" y="2505075"/>
            <a:ext cx="1802525" cy="4367262"/>
          </a:xfrm>
        </p:spPr>
      </p:pic>
      <p:sp>
        <p:nvSpPr>
          <p:cNvPr id="5" name="Espace réservé du texte 4">
            <a:extLst>
              <a:ext uri="{FF2B5EF4-FFF2-40B4-BE49-F238E27FC236}">
                <a16:creationId xmlns:a16="http://schemas.microsoft.com/office/drawing/2014/main" id="{D570FF2A-2302-9C1A-4A95-194DF7FEBC26}"/>
              </a:ext>
            </a:extLst>
          </p:cNvPr>
          <p:cNvSpPr>
            <a:spLocks noGrp="1"/>
          </p:cNvSpPr>
          <p:nvPr>
            <p:ph type="body" sz="quarter" idx="3"/>
          </p:nvPr>
        </p:nvSpPr>
        <p:spPr/>
        <p:txBody>
          <a:bodyPr>
            <a:normAutofit fontScale="85000" lnSpcReduction="10000"/>
          </a:bodyPr>
          <a:lstStyle/>
          <a:p>
            <a:r>
              <a:rPr lang="fr-FR" dirty="0"/>
              <a:t>                           Robert Campin </a:t>
            </a:r>
          </a:p>
          <a:p>
            <a:r>
              <a:rPr lang="fr-FR" dirty="0"/>
              <a:t>(peinture conservée à Saint-Pétersbourg)</a:t>
            </a:r>
          </a:p>
        </p:txBody>
      </p:sp>
      <p:pic>
        <p:nvPicPr>
          <p:cNvPr id="10" name="Espace réservé du contenu 9" descr="Une image contenant texte, peinture, croquis, art&#10;&#10;Le contenu généré par l’IA peut être incorrect.">
            <a:extLst>
              <a:ext uri="{FF2B5EF4-FFF2-40B4-BE49-F238E27FC236}">
                <a16:creationId xmlns:a16="http://schemas.microsoft.com/office/drawing/2014/main" id="{5C34B0F4-5BCE-F0AE-6A4B-7E216CB9CCB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249886" y="2593041"/>
            <a:ext cx="2656113" cy="4079555"/>
          </a:xfrm>
        </p:spPr>
      </p:pic>
    </p:spTree>
    <p:extLst>
      <p:ext uri="{BB962C8B-B14F-4D97-AF65-F5344CB8AC3E}">
        <p14:creationId xmlns:p14="http://schemas.microsoft.com/office/powerpoint/2010/main" val="307682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D64F8DE-3211-11F6-4142-E9F71D9E273D}"/>
              </a:ext>
            </a:extLst>
          </p:cNvPr>
          <p:cNvSpPr>
            <a:spLocks noGrp="1"/>
          </p:cNvSpPr>
          <p:nvPr>
            <p:ph type="title"/>
          </p:nvPr>
        </p:nvSpPr>
        <p:spPr>
          <a:xfrm>
            <a:off x="640080" y="640080"/>
            <a:ext cx="6894575" cy="1499616"/>
          </a:xfrm>
        </p:spPr>
        <p:txBody>
          <a:bodyPr vert="horz" lIns="91440" tIns="45720" rIns="91440" bIns="45720" rtlCol="0" anchor="b">
            <a:normAutofit/>
          </a:bodyPr>
          <a:lstStyle/>
          <a:p>
            <a:r>
              <a:rPr lang="en-US" dirty="0"/>
              <a:t>La compassion du Père</a:t>
            </a:r>
          </a:p>
        </p:txBody>
      </p:sp>
      <p:sp>
        <p:nvSpPr>
          <p:cNvPr id="4" name="Espace réservé du texte 3">
            <a:extLst>
              <a:ext uri="{FF2B5EF4-FFF2-40B4-BE49-F238E27FC236}">
                <a16:creationId xmlns:a16="http://schemas.microsoft.com/office/drawing/2014/main" id="{446C8842-CF03-C4B3-43F9-2D544609CF38}"/>
              </a:ext>
            </a:extLst>
          </p:cNvPr>
          <p:cNvSpPr>
            <a:spLocks noGrp="1"/>
          </p:cNvSpPr>
          <p:nvPr>
            <p:ph type="body" sz="half" idx="2"/>
          </p:nvPr>
        </p:nvSpPr>
        <p:spPr>
          <a:xfrm>
            <a:off x="640080" y="4636008"/>
            <a:ext cx="6894576" cy="1572768"/>
          </a:xfrm>
        </p:spPr>
        <p:txBody>
          <a:bodyPr vert="horz" lIns="91440" tIns="45720" rIns="91440" bIns="45720" rtlCol="0">
            <a:normAutofit lnSpcReduction="10000"/>
          </a:bodyPr>
          <a:lstStyle/>
          <a:p>
            <a:r>
              <a:rPr lang="en-US" sz="3200" dirty="0"/>
              <a:t>Hugo van der Goes</a:t>
            </a:r>
          </a:p>
          <a:p>
            <a:endParaRPr lang="en-US" sz="3200" dirty="0"/>
          </a:p>
          <a:p>
            <a:r>
              <a:rPr lang="en-US" sz="3200" dirty="0"/>
              <a:t>(15e siècle)</a:t>
            </a:r>
          </a:p>
        </p:txBody>
      </p:sp>
      <p:sp>
        <p:nvSpPr>
          <p:cNvPr id="13"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pour une image  5" descr="Une image contenant peinture, art, dessin, Arts visuels&#10;&#10;Le contenu généré par l’IA peut être incorrect.">
            <a:extLst>
              <a:ext uri="{FF2B5EF4-FFF2-40B4-BE49-F238E27FC236}">
                <a16:creationId xmlns:a16="http://schemas.microsoft.com/office/drawing/2014/main" id="{AFFCFC1C-3BD4-F2D5-36AD-9C59417639D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48" r="-1" b="-1"/>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Tree>
    <p:extLst>
      <p:ext uri="{BB962C8B-B14F-4D97-AF65-F5344CB8AC3E}">
        <p14:creationId xmlns:p14="http://schemas.microsoft.com/office/powerpoint/2010/main" val="380888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867475-8596-7EC9-691E-3E05C6661C2A}"/>
              </a:ext>
            </a:extLst>
          </p:cNvPr>
          <p:cNvSpPr>
            <a:spLocks noGrp="1"/>
          </p:cNvSpPr>
          <p:nvPr>
            <p:ph type="title"/>
          </p:nvPr>
        </p:nvSpPr>
        <p:spPr/>
        <p:txBody>
          <a:bodyPr/>
          <a:lstStyle/>
          <a:p>
            <a:r>
              <a:rPr lang="fr-FR" dirty="0"/>
              <a:t>La compassion du Père</a:t>
            </a:r>
          </a:p>
        </p:txBody>
      </p:sp>
      <p:pic>
        <p:nvPicPr>
          <p:cNvPr id="6" name="Espace réservé pour une image  5" descr="Une image contenant mur, intérieur, art, musée&#10;&#10;Le contenu généré par l’IA peut être incorrect.">
            <a:extLst>
              <a:ext uri="{FF2B5EF4-FFF2-40B4-BE49-F238E27FC236}">
                <a16:creationId xmlns:a16="http://schemas.microsoft.com/office/drawing/2014/main" id="{DD5BF1A2-259E-53CA-00D5-0EA13A7D81D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26" r="7826"/>
          <a:stretch>
            <a:fillRect/>
          </a:stretch>
        </p:blipFill>
        <p:spPr/>
      </p:pic>
      <p:sp>
        <p:nvSpPr>
          <p:cNvPr id="4" name="Espace réservé du texte 3">
            <a:extLst>
              <a:ext uri="{FF2B5EF4-FFF2-40B4-BE49-F238E27FC236}">
                <a16:creationId xmlns:a16="http://schemas.microsoft.com/office/drawing/2014/main" id="{36C93767-3261-D31C-F7DB-C6E99A5BF410}"/>
              </a:ext>
            </a:extLst>
          </p:cNvPr>
          <p:cNvSpPr>
            <a:spLocks noGrp="1"/>
          </p:cNvSpPr>
          <p:nvPr>
            <p:ph type="body" sz="half" idx="2"/>
          </p:nvPr>
        </p:nvSpPr>
        <p:spPr/>
        <p:txBody>
          <a:bodyPr/>
          <a:lstStyle/>
          <a:p>
            <a:endParaRPr lang="fr-FR" dirty="0"/>
          </a:p>
          <a:p>
            <a:endParaRPr lang="fr-FR" dirty="0"/>
          </a:p>
          <a:p>
            <a:r>
              <a:rPr lang="fr-FR" sz="2400" dirty="0"/>
              <a:t>16</a:t>
            </a:r>
            <a:r>
              <a:rPr lang="fr-FR" sz="2400" baseline="30000" dirty="0"/>
              <a:t>e</a:t>
            </a:r>
            <a:r>
              <a:rPr lang="fr-FR" sz="2400" dirty="0"/>
              <a:t> siècle</a:t>
            </a:r>
          </a:p>
          <a:p>
            <a:endParaRPr lang="fr-FR" sz="2400" dirty="0"/>
          </a:p>
          <a:p>
            <a:r>
              <a:rPr lang="fr-FR" sz="2400" dirty="0"/>
              <a:t>(Musée de Dinan)</a:t>
            </a:r>
          </a:p>
        </p:txBody>
      </p:sp>
    </p:spTree>
    <p:extLst>
      <p:ext uri="{BB962C8B-B14F-4D97-AF65-F5344CB8AC3E}">
        <p14:creationId xmlns:p14="http://schemas.microsoft.com/office/powerpoint/2010/main" val="12786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D5416EA-A950-476A-9B1F-B957DE198EF0}"/>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kern="1200" dirty="0">
                <a:solidFill>
                  <a:schemeClr val="tx1"/>
                </a:solidFill>
                <a:latin typeface="+mj-lt"/>
                <a:ea typeface="+mj-ea"/>
                <a:cs typeface="+mj-cs"/>
              </a:rPr>
              <a:t>1) </a:t>
            </a:r>
            <a:r>
              <a:rPr lang="en-US" kern="1200" dirty="0" err="1">
                <a:solidFill>
                  <a:schemeClr val="tx1"/>
                </a:solidFill>
                <a:latin typeface="+mj-lt"/>
                <a:ea typeface="+mj-ea"/>
                <a:cs typeface="+mj-cs"/>
              </a:rPr>
              <a:t>Pourquoi</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parler</a:t>
            </a:r>
            <a:r>
              <a:rPr lang="en-US" kern="1200" dirty="0">
                <a:solidFill>
                  <a:schemeClr val="tx1"/>
                </a:solidFill>
                <a:latin typeface="+mj-lt"/>
                <a:ea typeface="+mj-ea"/>
                <a:cs typeface="+mj-cs"/>
              </a:rPr>
              <a:t> de la compassion de Dieu ?</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785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CCD216A-2E9C-CF53-F18F-18B76904F7C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400" dirty="0"/>
              <a:t>Rembrandt</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texte 3">
            <a:extLst>
              <a:ext uri="{FF2B5EF4-FFF2-40B4-BE49-F238E27FC236}">
                <a16:creationId xmlns:a16="http://schemas.microsoft.com/office/drawing/2014/main" id="{716250A2-2F13-7195-17F4-15F83BED7AA7}"/>
              </a:ext>
            </a:extLst>
          </p:cNvPr>
          <p:cNvSpPr>
            <a:spLocks noGrp="1"/>
          </p:cNvSpPr>
          <p:nvPr>
            <p:ph type="body" sz="half" idx="2"/>
          </p:nvPr>
        </p:nvSpPr>
        <p:spPr>
          <a:xfrm>
            <a:off x="640080" y="2872899"/>
            <a:ext cx="4243589" cy="3320668"/>
          </a:xfrm>
        </p:spPr>
        <p:txBody>
          <a:bodyPr vert="horz" lIns="91440" tIns="45720" rIns="91440" bIns="45720" rtlCol="0">
            <a:normAutofit fontScale="92500"/>
          </a:bodyPr>
          <a:lstStyle/>
          <a:p>
            <a:pPr indent="-228600">
              <a:buFont typeface="Arial" panose="020B0604020202020204" pitchFamily="34" charset="0"/>
              <a:buChar char="•"/>
            </a:pPr>
            <a:endParaRPr lang="en-US" sz="2200" dirty="0"/>
          </a:p>
          <a:p>
            <a:r>
              <a:rPr lang="en-US" sz="3600" i="1" dirty="0"/>
              <a:t>Le retour du </a:t>
            </a:r>
            <a:r>
              <a:rPr lang="en-US" sz="3600" i="1" dirty="0" err="1"/>
              <a:t>fils</a:t>
            </a:r>
            <a:r>
              <a:rPr lang="en-US" sz="3600" i="1" dirty="0"/>
              <a:t> </a:t>
            </a:r>
            <a:r>
              <a:rPr lang="en-US" sz="3600" i="1" dirty="0" err="1"/>
              <a:t>prodigue</a:t>
            </a:r>
            <a:endParaRPr lang="en-US" sz="3600" i="1" dirty="0"/>
          </a:p>
          <a:p>
            <a:r>
              <a:rPr lang="en-US" sz="3600" dirty="0"/>
              <a:t>(1668)</a:t>
            </a:r>
          </a:p>
          <a:p>
            <a:r>
              <a:rPr lang="en-US" sz="3600" dirty="0"/>
              <a:t>(</a:t>
            </a:r>
            <a:r>
              <a:rPr lang="en-US" sz="3600" dirty="0" err="1"/>
              <a:t>musée</a:t>
            </a:r>
            <a:r>
              <a:rPr lang="en-US" sz="3600" dirty="0"/>
              <a:t> de </a:t>
            </a:r>
            <a:r>
              <a:rPr lang="en-US" sz="3600" dirty="0" err="1"/>
              <a:t>l’Ermitage</a:t>
            </a:r>
            <a:r>
              <a:rPr lang="en-US" sz="3600" dirty="0"/>
              <a:t>,</a:t>
            </a:r>
          </a:p>
          <a:p>
            <a:r>
              <a:rPr lang="en-US" sz="3600" dirty="0"/>
              <a:t>Saint </a:t>
            </a:r>
            <a:r>
              <a:rPr lang="en-US" sz="3600" dirty="0" err="1"/>
              <a:t>Pétersbourg</a:t>
            </a:r>
            <a:r>
              <a:rPr lang="en-US" sz="3600" dirty="0"/>
              <a:t>)</a:t>
            </a:r>
          </a:p>
        </p:txBody>
      </p:sp>
      <p:pic>
        <p:nvPicPr>
          <p:cNvPr id="6" name="Espace réservé du contenu 5" descr="Une image contenant peinture, art, Arts visuels, mythologie&#10;&#10;Le contenu généré par l’IA peut être incorrect.">
            <a:extLst>
              <a:ext uri="{FF2B5EF4-FFF2-40B4-BE49-F238E27FC236}">
                <a16:creationId xmlns:a16="http://schemas.microsoft.com/office/drawing/2014/main" id="{209F29FE-DB70-2C5A-3FCE-526C95E0A71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2663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36B5402-38C5-E188-3825-5976EF50F5C0}"/>
              </a:ext>
            </a:extLst>
          </p:cNvPr>
          <p:cNvSpPr>
            <a:spLocks noGrp="1"/>
          </p:cNvSpPr>
          <p:nvPr>
            <p:ph type="title"/>
          </p:nvPr>
        </p:nvSpPr>
        <p:spPr>
          <a:xfrm>
            <a:off x="838200" y="451381"/>
            <a:ext cx="10512552" cy="4066540"/>
          </a:xfrm>
        </p:spPr>
        <p:txBody>
          <a:bodyPr vert="horz" lIns="91440" tIns="45720" rIns="91440" bIns="45720" rtlCol="0" anchor="b">
            <a:normAutofit/>
          </a:bodyPr>
          <a:lstStyle/>
          <a:p>
            <a:br>
              <a:rPr lang="en-US" sz="6600" kern="1200" dirty="0">
                <a:solidFill>
                  <a:schemeClr val="tx1"/>
                </a:solidFill>
                <a:latin typeface="+mj-lt"/>
                <a:ea typeface="+mj-ea"/>
                <a:cs typeface="+mj-cs"/>
              </a:rPr>
            </a:br>
            <a:r>
              <a:rPr lang="en-US" sz="3600" i="1" kern="1200" dirty="0">
                <a:solidFill>
                  <a:schemeClr val="tx1"/>
                </a:solidFill>
                <a:latin typeface="+mj-lt"/>
                <a:ea typeface="+mj-ea"/>
                <a:cs typeface="+mj-cs"/>
              </a:rPr>
              <a:t>Merci</a:t>
            </a:r>
          </a:p>
        </p:txBody>
      </p:sp>
      <p:sp>
        <p:nvSpPr>
          <p:cNvPr id="2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35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A255D8-D141-CA36-E115-36DA8EF533D5}"/>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a:t>Stoïciens, épicuriens…</a:t>
            </a:r>
          </a:p>
        </p:txBody>
      </p:sp>
      <p:sp>
        <p:nvSpPr>
          <p:cNvPr id="4" name="Espace réservé du texte 3">
            <a:extLst>
              <a:ext uri="{FF2B5EF4-FFF2-40B4-BE49-F238E27FC236}">
                <a16:creationId xmlns:a16="http://schemas.microsoft.com/office/drawing/2014/main" id="{DAD608A7-0478-7313-B689-E2F250701D94}"/>
              </a:ext>
            </a:extLst>
          </p:cNvPr>
          <p:cNvSpPr>
            <a:spLocks noGrp="1"/>
          </p:cNvSpPr>
          <p:nvPr>
            <p:ph type="body" sz="half" idx="2"/>
          </p:nvPr>
        </p:nvSpPr>
        <p:spPr>
          <a:xfrm>
            <a:off x="1042403" y="2524727"/>
            <a:ext cx="4991629" cy="3677123"/>
          </a:xfrm>
        </p:spPr>
        <p:txBody>
          <a:bodyPr vert="horz" lIns="91440" tIns="45720" rIns="91440" bIns="45720" rtlCol="0" anchor="ctr">
            <a:normAutofit/>
          </a:bodyPr>
          <a:lstStyle/>
          <a:p>
            <a:r>
              <a:rPr lang="en-US" sz="3200" dirty="0"/>
              <a:t>Pour </a:t>
            </a:r>
            <a:r>
              <a:rPr lang="en-US" sz="3200" dirty="0" err="1"/>
              <a:t>eux</a:t>
            </a:r>
            <a:r>
              <a:rPr lang="en-US" sz="3200" dirty="0"/>
              <a:t>, le sage doit </a:t>
            </a:r>
            <a:r>
              <a:rPr lang="en-US" sz="3200" dirty="0" err="1"/>
              <a:t>tendre</a:t>
            </a:r>
            <a:r>
              <a:rPr lang="en-US" sz="3200" dirty="0"/>
              <a:t> à </a:t>
            </a:r>
            <a:r>
              <a:rPr lang="en-US" sz="3200" dirty="0" err="1"/>
              <a:t>l’</a:t>
            </a:r>
            <a:r>
              <a:rPr lang="en-US" sz="3200" i="1" dirty="0" err="1"/>
              <a:t>apatheia</a:t>
            </a:r>
            <a:r>
              <a:rPr lang="en-US" sz="3200" dirty="0"/>
              <a:t> (</a:t>
            </a:r>
            <a:r>
              <a:rPr lang="en-US" sz="3200" dirty="0" err="1"/>
              <a:t>impassibilité</a:t>
            </a:r>
            <a:r>
              <a:rPr lang="en-US" sz="3200" dirty="0"/>
              <a:t>)</a:t>
            </a:r>
          </a:p>
        </p:txBody>
      </p:sp>
      <p:pic>
        <p:nvPicPr>
          <p:cNvPr id="6" name="Espace réservé pour une image  5" descr="Une image contenant Visage humain, statue, portrait, homme&#10;&#10;Le contenu généré par l’IA peut être incorrect.">
            <a:extLst>
              <a:ext uri="{FF2B5EF4-FFF2-40B4-BE49-F238E27FC236}">
                <a16:creationId xmlns:a16="http://schemas.microsoft.com/office/drawing/2014/main" id="{6787E6C3-B567-9699-6239-ACEDC09728D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r="-1" b="5048"/>
          <a:stretch/>
        </p:blipFill>
        <p:spPr>
          <a:xfrm>
            <a:off x="7798830" y="1062850"/>
            <a:ext cx="3166289" cy="3879264"/>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30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5135DF-3BA4-E94E-2870-C1D1E62BF400}"/>
              </a:ext>
            </a:extLst>
          </p:cNvPr>
          <p:cNvSpPr>
            <a:spLocks noGrp="1"/>
          </p:cNvSpPr>
          <p:nvPr>
            <p:ph type="title"/>
          </p:nvPr>
        </p:nvSpPr>
        <p:spPr/>
        <p:txBody>
          <a:bodyPr/>
          <a:lstStyle/>
          <a:p>
            <a:pPr algn="ctr"/>
            <a:r>
              <a:rPr lang="fr-FR" dirty="0"/>
              <a:t>Des jugements contrastés…</a:t>
            </a:r>
          </a:p>
        </p:txBody>
      </p:sp>
      <p:sp>
        <p:nvSpPr>
          <p:cNvPr id="3" name="Espace réservé du texte 2">
            <a:extLst>
              <a:ext uri="{FF2B5EF4-FFF2-40B4-BE49-F238E27FC236}">
                <a16:creationId xmlns:a16="http://schemas.microsoft.com/office/drawing/2014/main" id="{A14EF1EB-0224-FC2C-1C48-07BFB5A289D8}"/>
              </a:ext>
            </a:extLst>
          </p:cNvPr>
          <p:cNvSpPr>
            <a:spLocks noGrp="1"/>
          </p:cNvSpPr>
          <p:nvPr>
            <p:ph type="body" idx="1"/>
          </p:nvPr>
        </p:nvSpPr>
        <p:spPr/>
        <p:txBody>
          <a:bodyPr>
            <a:normAutofit fontScale="92500" lnSpcReduction="10000"/>
          </a:bodyPr>
          <a:lstStyle/>
          <a:p>
            <a:r>
              <a:rPr lang="fr-FR" dirty="0"/>
              <a:t>           Jean-Jacques Rousseau  </a:t>
            </a:r>
          </a:p>
          <a:p>
            <a:r>
              <a:rPr lang="fr-FR" dirty="0"/>
              <a:t>     exalte la vertu de compassion</a:t>
            </a:r>
          </a:p>
        </p:txBody>
      </p:sp>
      <p:pic>
        <p:nvPicPr>
          <p:cNvPr id="8" name="Espace réservé du contenu 7">
            <a:extLst>
              <a:ext uri="{FF2B5EF4-FFF2-40B4-BE49-F238E27FC236}">
                <a16:creationId xmlns:a16="http://schemas.microsoft.com/office/drawing/2014/main" id="{9D563FD7-9638-F472-59FB-A8A78C398F7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80431" y="2623344"/>
            <a:ext cx="2476500" cy="3448050"/>
          </a:xfrm>
        </p:spPr>
      </p:pic>
      <p:sp>
        <p:nvSpPr>
          <p:cNvPr id="5" name="Espace réservé du texte 4">
            <a:extLst>
              <a:ext uri="{FF2B5EF4-FFF2-40B4-BE49-F238E27FC236}">
                <a16:creationId xmlns:a16="http://schemas.microsoft.com/office/drawing/2014/main" id="{5413D369-9EEC-A30E-7AFA-16ECFF777F5C}"/>
              </a:ext>
            </a:extLst>
          </p:cNvPr>
          <p:cNvSpPr>
            <a:spLocks noGrp="1"/>
          </p:cNvSpPr>
          <p:nvPr>
            <p:ph type="body" sz="quarter" idx="3"/>
          </p:nvPr>
        </p:nvSpPr>
        <p:spPr/>
        <p:txBody>
          <a:bodyPr>
            <a:normAutofit fontScale="92500" lnSpcReduction="10000"/>
          </a:bodyPr>
          <a:lstStyle/>
          <a:p>
            <a:r>
              <a:rPr lang="fr-FR" dirty="0"/>
              <a:t>        Par contre, </a:t>
            </a:r>
            <a:r>
              <a:rPr lang="fr-FR" dirty="0" err="1"/>
              <a:t>Frierdich</a:t>
            </a:r>
            <a:r>
              <a:rPr lang="fr-FR" dirty="0"/>
              <a:t> Nietzsche</a:t>
            </a:r>
          </a:p>
          <a:p>
            <a:r>
              <a:rPr lang="fr-FR" dirty="0"/>
              <a:t>           s’en prend « compatissants »</a:t>
            </a:r>
          </a:p>
        </p:txBody>
      </p:sp>
      <p:pic>
        <p:nvPicPr>
          <p:cNvPr id="10" name="Espace réservé du contenu 9">
            <a:extLst>
              <a:ext uri="{FF2B5EF4-FFF2-40B4-BE49-F238E27FC236}">
                <a16:creationId xmlns:a16="http://schemas.microsoft.com/office/drawing/2014/main" id="{175C2B1F-C848-6CB7-4293-8FD3712735A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271657" y="2618583"/>
            <a:ext cx="2978035" cy="3464829"/>
          </a:xfrm>
        </p:spPr>
      </p:pic>
    </p:spTree>
    <p:extLst>
      <p:ext uri="{BB962C8B-B14F-4D97-AF65-F5344CB8AC3E}">
        <p14:creationId xmlns:p14="http://schemas.microsoft.com/office/powerpoint/2010/main" val="55716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11B82-8E75-CD26-8892-87A3CFD925D0}"/>
              </a:ext>
            </a:extLst>
          </p:cNvPr>
          <p:cNvSpPr>
            <a:spLocks noGrp="1"/>
          </p:cNvSpPr>
          <p:nvPr>
            <p:ph type="title"/>
          </p:nvPr>
        </p:nvSpPr>
        <p:spPr/>
        <p:txBody>
          <a:bodyPr/>
          <a:lstStyle/>
          <a:p>
            <a:pPr algn="ctr"/>
            <a:r>
              <a:rPr lang="fr-FR" dirty="0"/>
              <a:t>Au 20</a:t>
            </a:r>
            <a:r>
              <a:rPr lang="fr-FR" baseline="30000" dirty="0"/>
              <a:t>e</a:t>
            </a:r>
            <a:r>
              <a:rPr lang="fr-FR" dirty="0"/>
              <a:t> siècle…</a:t>
            </a:r>
            <a:br>
              <a:rPr lang="fr-FR" dirty="0"/>
            </a:br>
            <a:r>
              <a:rPr lang="fr-FR" dirty="0"/>
              <a:t>Une réflexion approfondie sur la compassion</a:t>
            </a:r>
          </a:p>
        </p:txBody>
      </p:sp>
      <p:sp>
        <p:nvSpPr>
          <p:cNvPr id="3" name="Espace réservé du texte 2">
            <a:extLst>
              <a:ext uri="{FF2B5EF4-FFF2-40B4-BE49-F238E27FC236}">
                <a16:creationId xmlns:a16="http://schemas.microsoft.com/office/drawing/2014/main" id="{690A8981-AD9B-7890-130A-E07E8A1D5C11}"/>
              </a:ext>
            </a:extLst>
          </p:cNvPr>
          <p:cNvSpPr>
            <a:spLocks noGrp="1"/>
          </p:cNvSpPr>
          <p:nvPr>
            <p:ph type="body" idx="1"/>
          </p:nvPr>
        </p:nvSpPr>
        <p:spPr/>
        <p:txBody>
          <a:bodyPr/>
          <a:lstStyle/>
          <a:p>
            <a:r>
              <a:rPr lang="fr-FR" dirty="0"/>
              <a:t>                Emmanuel </a:t>
            </a:r>
            <a:r>
              <a:rPr lang="fr-FR" dirty="0" err="1"/>
              <a:t>Lévinas</a:t>
            </a:r>
            <a:endParaRPr lang="fr-FR" dirty="0"/>
          </a:p>
        </p:txBody>
      </p:sp>
      <p:pic>
        <p:nvPicPr>
          <p:cNvPr id="8" name="Espace réservé du contenu 7">
            <a:extLst>
              <a:ext uri="{FF2B5EF4-FFF2-40B4-BE49-F238E27FC236}">
                <a16:creationId xmlns:a16="http://schemas.microsoft.com/office/drawing/2014/main" id="{66E55B54-E94C-0842-547C-9F0E5A98FA8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97287" y="2988239"/>
            <a:ext cx="2122462" cy="3201423"/>
          </a:xfrm>
        </p:spPr>
      </p:pic>
      <p:sp>
        <p:nvSpPr>
          <p:cNvPr id="5" name="Espace réservé du texte 4">
            <a:extLst>
              <a:ext uri="{FF2B5EF4-FFF2-40B4-BE49-F238E27FC236}">
                <a16:creationId xmlns:a16="http://schemas.microsoft.com/office/drawing/2014/main" id="{95972DF2-B5E2-AB1E-7C80-6A5C9B938883}"/>
              </a:ext>
            </a:extLst>
          </p:cNvPr>
          <p:cNvSpPr>
            <a:spLocks noGrp="1"/>
          </p:cNvSpPr>
          <p:nvPr>
            <p:ph type="body" sz="quarter" idx="3"/>
          </p:nvPr>
        </p:nvSpPr>
        <p:spPr/>
        <p:txBody>
          <a:bodyPr/>
          <a:lstStyle/>
          <a:p>
            <a:r>
              <a:rPr lang="fr-FR" dirty="0"/>
              <a:t>                       Paul Ricoeur</a:t>
            </a:r>
          </a:p>
        </p:txBody>
      </p:sp>
      <p:pic>
        <p:nvPicPr>
          <p:cNvPr id="10" name="Espace réservé du contenu 9">
            <a:extLst>
              <a:ext uri="{FF2B5EF4-FFF2-40B4-BE49-F238E27FC236}">
                <a16:creationId xmlns:a16="http://schemas.microsoft.com/office/drawing/2014/main" id="{D947F20A-20DD-95CF-7AE7-298724554CA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434943" y="2976882"/>
            <a:ext cx="2307771" cy="3230878"/>
          </a:xfrm>
        </p:spPr>
      </p:pic>
    </p:spTree>
    <p:extLst>
      <p:ext uri="{BB962C8B-B14F-4D97-AF65-F5344CB8AC3E}">
        <p14:creationId xmlns:p14="http://schemas.microsoft.com/office/powerpoint/2010/main" val="181775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FF23764-4FC7-6A81-3496-88A3CA2EAC54}"/>
              </a:ext>
            </a:extLst>
          </p:cNvPr>
          <p:cNvSpPr>
            <a:spLocks noGrp="1"/>
          </p:cNvSpPr>
          <p:nvPr>
            <p:ph type="title"/>
          </p:nvPr>
        </p:nvSpPr>
        <p:spPr>
          <a:xfrm>
            <a:off x="589560" y="141514"/>
            <a:ext cx="4560584" cy="2220686"/>
          </a:xfrm>
        </p:spPr>
        <p:txBody>
          <a:bodyPr vert="horz" lIns="91440" tIns="45720" rIns="91440" bIns="45720" rtlCol="0" anchor="ctr">
            <a:normAutofit fontScale="90000"/>
          </a:bodyPr>
          <a:lstStyle/>
          <a:p>
            <a:r>
              <a:rPr lang="en-US" sz="4000" dirty="0"/>
              <a:t>Certes, au 13e siècle, Thomas </a:t>
            </a:r>
            <a:r>
              <a:rPr lang="en-US" sz="4000" dirty="0" err="1"/>
              <a:t>d’Aquin</a:t>
            </a:r>
            <a:r>
              <a:rPr lang="en-US" sz="4000" dirty="0"/>
              <a:t> </a:t>
            </a:r>
            <a:r>
              <a:rPr lang="en-US" sz="4000" dirty="0" err="1"/>
              <a:t>refusait</a:t>
            </a:r>
            <a:r>
              <a:rPr lang="en-US" sz="4000" dirty="0"/>
              <a:t> </a:t>
            </a:r>
            <a:r>
              <a:rPr lang="en-US" sz="4000" dirty="0" err="1"/>
              <a:t>d’attribuer</a:t>
            </a:r>
            <a:r>
              <a:rPr lang="en-US" sz="4000" dirty="0"/>
              <a:t> la compassion à Dieu</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texte 3">
            <a:extLst>
              <a:ext uri="{FF2B5EF4-FFF2-40B4-BE49-F238E27FC236}">
                <a16:creationId xmlns:a16="http://schemas.microsoft.com/office/drawing/2014/main" id="{29BCCAC8-9599-4E9E-35BF-5042E75124C9}"/>
              </a:ext>
            </a:extLst>
          </p:cNvPr>
          <p:cNvSpPr>
            <a:spLocks noGrp="1"/>
          </p:cNvSpPr>
          <p:nvPr>
            <p:ph type="body" sz="half" idx="2"/>
          </p:nvPr>
        </p:nvSpPr>
        <p:spPr>
          <a:xfrm>
            <a:off x="590719" y="2596461"/>
            <a:ext cx="4559425" cy="3713629"/>
          </a:xfrm>
        </p:spPr>
        <p:txBody>
          <a:bodyPr vert="horz" lIns="91440" tIns="45720" rIns="91440" bIns="45720" rtlCol="0" anchor="ctr">
            <a:normAutofit/>
          </a:bodyPr>
          <a:lstStyle/>
          <a:p>
            <a:r>
              <a:rPr lang="en-US" sz="3200" dirty="0"/>
              <a:t>« Dieu ne </a:t>
            </a:r>
            <a:r>
              <a:rPr lang="en-US" sz="3200" dirty="0" err="1"/>
              <a:t>compatit</a:t>
            </a:r>
            <a:r>
              <a:rPr lang="en-US" sz="3200" dirty="0"/>
              <a:t> pas »</a:t>
            </a:r>
          </a:p>
          <a:p>
            <a:endParaRPr lang="en-US" sz="3200" dirty="0"/>
          </a:p>
          <a:p>
            <a:r>
              <a:rPr lang="en-US" sz="3200" dirty="0"/>
              <a:t>Mais la </a:t>
            </a:r>
            <a:r>
              <a:rPr lang="en-US" sz="3200" dirty="0" err="1"/>
              <a:t>formule</a:t>
            </a:r>
            <a:r>
              <a:rPr lang="en-US" sz="3200" dirty="0"/>
              <a:t> </a:t>
            </a:r>
            <a:r>
              <a:rPr lang="en-US" sz="3200" dirty="0" err="1"/>
              <a:t>est</a:t>
            </a:r>
            <a:r>
              <a:rPr lang="en-US" sz="3200" dirty="0"/>
              <a:t> à replacer dans son </a:t>
            </a:r>
            <a:r>
              <a:rPr lang="en-US" sz="3200" dirty="0" err="1"/>
              <a:t>contexte</a:t>
            </a:r>
            <a:r>
              <a:rPr lang="en-US" sz="3200" dirty="0"/>
              <a:t>, et </a:t>
            </a:r>
            <a:r>
              <a:rPr lang="en-US" sz="3200" dirty="0" err="1"/>
              <a:t>elle</a:t>
            </a:r>
            <a:r>
              <a:rPr lang="en-US" sz="3200" dirty="0"/>
              <a:t> </a:t>
            </a:r>
            <a:r>
              <a:rPr lang="en-US" sz="3200" dirty="0" err="1"/>
              <a:t>est</a:t>
            </a:r>
            <a:r>
              <a:rPr lang="en-US" sz="3200" dirty="0"/>
              <a:t> </a:t>
            </a:r>
            <a:r>
              <a:rPr lang="en-US" sz="3200" dirty="0" err="1"/>
              <a:t>liée</a:t>
            </a:r>
            <a:r>
              <a:rPr lang="en-US" sz="3200" dirty="0"/>
              <a:t> à </a:t>
            </a:r>
            <a:r>
              <a:rPr lang="en-US" sz="3200" dirty="0" err="1"/>
              <a:t>l’affirmation</a:t>
            </a:r>
            <a:r>
              <a:rPr lang="en-US" sz="3200" dirty="0"/>
              <a:t> de </a:t>
            </a:r>
            <a:r>
              <a:rPr lang="en-US" sz="3200" dirty="0" err="1"/>
              <a:t>l’impassibilité</a:t>
            </a:r>
            <a:r>
              <a:rPr lang="en-US" sz="3200" dirty="0"/>
              <a:t> divine</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pour une image  5" descr="Une image contenant peinture, Visage humain, art, personne&#10;&#10;Le contenu généré par l’IA peut être incorrect.">
            <a:extLst>
              <a:ext uri="{FF2B5EF4-FFF2-40B4-BE49-F238E27FC236}">
                <a16:creationId xmlns:a16="http://schemas.microsoft.com/office/drawing/2014/main" id="{A10EAC4D-E9EB-E155-11EB-597993A6652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210" r="1" b="34084"/>
          <a:stretch/>
        </p:blipFill>
        <p:spPr>
          <a:xfrm>
            <a:off x="7075715" y="1850570"/>
            <a:ext cx="3275720" cy="3175425"/>
          </a:xfrm>
          <a:prstGeom prst="rect">
            <a:avLst/>
          </a:prstGeom>
        </p:spPr>
      </p:pic>
    </p:spTree>
    <p:extLst>
      <p:ext uri="{BB962C8B-B14F-4D97-AF65-F5344CB8AC3E}">
        <p14:creationId xmlns:p14="http://schemas.microsoft.com/office/powerpoint/2010/main" val="332817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94B26DA-FCB6-703A-90E2-79A79E098D45}"/>
              </a:ext>
            </a:extLst>
          </p:cNvPr>
          <p:cNvSpPr>
            <a:spLocks noGrp="1"/>
          </p:cNvSpPr>
          <p:nvPr>
            <p:ph type="title"/>
          </p:nvPr>
        </p:nvSpPr>
        <p:spPr>
          <a:xfrm>
            <a:off x="987689" y="3071183"/>
            <a:ext cx="9910296" cy="2590027"/>
          </a:xfrm>
        </p:spPr>
        <p:txBody>
          <a:bodyPr vert="horz" lIns="91440" tIns="45720" rIns="91440" bIns="45720" rtlCol="0" anchor="t">
            <a:normAutofit fontScale="90000"/>
          </a:bodyPr>
          <a:lstStyle/>
          <a:p>
            <a:r>
              <a:rPr lang="en-US" sz="5000" kern="1200" dirty="0">
                <a:solidFill>
                  <a:schemeClr val="tx1"/>
                </a:solidFill>
                <a:latin typeface="+mj-lt"/>
                <a:ea typeface="+mj-ea"/>
                <a:cs typeface="+mj-cs"/>
              </a:rPr>
              <a:t>2) </a:t>
            </a:r>
            <a:r>
              <a:rPr lang="en-US" sz="5000" kern="1200" dirty="0" err="1">
                <a:solidFill>
                  <a:schemeClr val="tx1"/>
                </a:solidFill>
                <a:latin typeface="+mj-lt"/>
                <a:ea typeface="+mj-ea"/>
                <a:cs typeface="+mj-cs"/>
              </a:rPr>
              <a:t>Fondements</a:t>
            </a:r>
            <a:r>
              <a:rPr lang="en-US" sz="5000" kern="1200" dirty="0">
                <a:solidFill>
                  <a:schemeClr val="tx1"/>
                </a:solidFill>
                <a:latin typeface="+mj-lt"/>
                <a:ea typeface="+mj-ea"/>
                <a:cs typeface="+mj-cs"/>
              </a:rPr>
              <a:t> dans </a:t>
            </a:r>
            <a:r>
              <a:rPr lang="en-US" sz="5000" kern="1200" dirty="0" err="1">
                <a:solidFill>
                  <a:schemeClr val="tx1"/>
                </a:solidFill>
                <a:latin typeface="+mj-lt"/>
                <a:ea typeface="+mj-ea"/>
                <a:cs typeface="+mj-cs"/>
              </a:rPr>
              <a:t>l’Écriture</a:t>
            </a:r>
            <a:r>
              <a:rPr lang="en-US" sz="5000" kern="1200" dirty="0">
                <a:solidFill>
                  <a:schemeClr val="tx1"/>
                </a:solidFill>
                <a:latin typeface="+mj-lt"/>
                <a:ea typeface="+mj-ea"/>
                <a:cs typeface="+mj-cs"/>
              </a:rPr>
              <a:t>, dans la tradition </a:t>
            </a:r>
            <a:r>
              <a:rPr lang="en-US" sz="5000" kern="1200" dirty="0" err="1">
                <a:solidFill>
                  <a:schemeClr val="tx1"/>
                </a:solidFill>
                <a:latin typeface="+mj-lt"/>
                <a:ea typeface="+mj-ea"/>
                <a:cs typeface="+mj-cs"/>
              </a:rPr>
              <a:t>chrétienne</a:t>
            </a:r>
            <a:r>
              <a:rPr lang="en-US" sz="5000" kern="1200" dirty="0">
                <a:solidFill>
                  <a:schemeClr val="tx1"/>
                </a:solidFill>
                <a:latin typeface="+mj-lt"/>
                <a:ea typeface="+mj-ea"/>
                <a:cs typeface="+mj-cs"/>
              </a:rPr>
              <a:t>, dans la </a:t>
            </a:r>
            <a:r>
              <a:rPr lang="en-US" sz="5000" kern="1200" dirty="0" err="1">
                <a:solidFill>
                  <a:schemeClr val="tx1"/>
                </a:solidFill>
                <a:latin typeface="+mj-lt"/>
                <a:ea typeface="+mj-ea"/>
                <a:cs typeface="+mj-cs"/>
              </a:rPr>
              <a:t>théologie</a:t>
            </a:r>
            <a:br>
              <a:rPr lang="en-US" sz="5000" kern="1200" dirty="0">
                <a:solidFill>
                  <a:schemeClr val="tx1"/>
                </a:solidFill>
                <a:latin typeface="+mj-lt"/>
                <a:ea typeface="+mj-ea"/>
                <a:cs typeface="+mj-cs"/>
              </a:rPr>
            </a:br>
            <a:endParaRPr lang="en-US" sz="50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15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EBB3F-EFAA-942B-5090-B6453D21D392}"/>
              </a:ext>
            </a:extLst>
          </p:cNvPr>
          <p:cNvSpPr>
            <a:spLocks noGrp="1"/>
          </p:cNvSpPr>
          <p:nvPr>
            <p:ph type="title"/>
          </p:nvPr>
        </p:nvSpPr>
        <p:spPr/>
        <p:txBody>
          <a:bodyPr/>
          <a:lstStyle/>
          <a:p>
            <a:pPr algn="ctr"/>
            <a:r>
              <a:rPr lang="fr-FR" dirty="0">
                <a:solidFill>
                  <a:srgbClr val="0070C0"/>
                </a:solidFill>
              </a:rPr>
              <a:t>Fondement biblique (Ancien Testament)</a:t>
            </a:r>
          </a:p>
        </p:txBody>
      </p:sp>
      <p:sp>
        <p:nvSpPr>
          <p:cNvPr id="3" name="Espace réservé du contenu 2">
            <a:extLst>
              <a:ext uri="{FF2B5EF4-FFF2-40B4-BE49-F238E27FC236}">
                <a16:creationId xmlns:a16="http://schemas.microsoft.com/office/drawing/2014/main" id="{34C8931D-3C07-8E49-6BBC-5A6AE798280E}"/>
              </a:ext>
            </a:extLst>
          </p:cNvPr>
          <p:cNvSpPr>
            <a:spLocks noGrp="1"/>
          </p:cNvSpPr>
          <p:nvPr>
            <p:ph idx="1"/>
          </p:nvPr>
        </p:nvSpPr>
        <p:spPr>
          <a:xfrm>
            <a:off x="838200" y="1825624"/>
            <a:ext cx="10515600" cy="4890861"/>
          </a:xfrm>
        </p:spPr>
        <p:txBody>
          <a:bodyPr>
            <a:normAutofit/>
          </a:bodyPr>
          <a:lstStyle/>
          <a:p>
            <a:pPr marL="449580" indent="635" algn="just">
              <a:lnSpc>
                <a:spcPct val="100000"/>
              </a:lnSpc>
              <a:spcBef>
                <a:spcPts val="0"/>
              </a:spcBef>
              <a:buNone/>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J’ai vu la misère de mon peuple en Égypte et je l’ai entendu crier sous les coups de ses </a:t>
            </a:r>
            <a:r>
              <a:rPr lang="fr-FR" sz="2000" kern="100" dirty="0" err="1">
                <a:effectLst/>
                <a:latin typeface="Times New Roman" panose="02020603050405020304" pitchFamily="18" charset="0"/>
                <a:ea typeface="Aptos" panose="020B0004020202020204" pitchFamily="34" charset="0"/>
                <a:cs typeface="Times New Roman" panose="02020603050405020304" pitchFamily="18" charset="0"/>
              </a:rPr>
              <a:t>gardes-chiourme</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Oui, je connais ses souffrances. Je suis descendu pour le délivrer de la main des Égyptiens et le faire monter de ce pays vers un bon et vaste pays, vers un pays ruisselant de lait et de miel… » (Ex 3, 7-8).</a:t>
            </a:r>
          </a:p>
          <a:p>
            <a:pPr marL="449580" indent="635" algn="just">
              <a:lnSpc>
                <a:spcPct val="100000"/>
              </a:lnSpc>
              <a:spcBef>
                <a:spcPts val="0"/>
              </a:spcBef>
              <a:buNone/>
            </a:pP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lgn="just">
              <a:lnSpc>
                <a:spcPct val="100000"/>
              </a:lnSpc>
              <a:spcBef>
                <a:spcPts val="0"/>
              </a:spcBef>
              <a:buNone/>
            </a:pPr>
            <a:endParaRPr lang="fr-F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indent="449580" algn="just">
              <a:lnSpc>
                <a:spcPct val="100000"/>
              </a:lnSpc>
              <a:spcBef>
                <a:spcPts val="0"/>
              </a:spcBef>
              <a:buNone/>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Usage du mot </a:t>
            </a:r>
            <a:r>
              <a:rPr lang="fr-FR" sz="2000" i="1" kern="100" dirty="0" err="1">
                <a:effectLst/>
                <a:latin typeface="Times New Roman" panose="02020603050405020304" pitchFamily="18" charset="0"/>
                <a:ea typeface="Aptos" panose="020B0004020202020204" pitchFamily="34" charset="0"/>
                <a:cs typeface="Times New Roman" panose="02020603050405020304" pitchFamily="18" charset="0"/>
              </a:rPr>
              <a:t>raḥamim</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fr-FR" sz="20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les entrailles, pour qualifier la relation de Dieu envers son peuple :</a:t>
            </a:r>
          </a:p>
          <a:p>
            <a:pPr indent="449580" algn="just">
              <a:lnSpc>
                <a:spcPct val="100000"/>
              </a:lnSpc>
              <a:spcBef>
                <a:spcPts val="0"/>
              </a:spcBef>
              <a:buNone/>
            </a:pPr>
            <a:r>
              <a:rPr lang="fr-FR" sz="2000" kern="100" dirty="0">
                <a:latin typeface="Times New Roman" panose="02020603050405020304" pitchFamily="18" charset="0"/>
                <a:ea typeface="Aptos" panose="020B0004020202020204" pitchFamily="34" charset="0"/>
                <a:cs typeface="Times New Roman" panose="02020603050405020304" pitchFamily="18" charset="0"/>
              </a:rPr>
              <a:t>    </a:t>
            </a:r>
          </a:p>
          <a:p>
            <a:pPr indent="449580" algn="just">
              <a:lnSpc>
                <a:spcPct val="100000"/>
              </a:lnSpc>
              <a:spcBef>
                <a:spcPts val="0"/>
              </a:spcBef>
              <a:buNone/>
            </a:pPr>
            <a:endParaRPr lang="fr-F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indent="449580" algn="just">
              <a:lnSpc>
                <a:spcPct val="100000"/>
              </a:lnSpc>
              <a:spcBef>
                <a:spcPts val="0"/>
              </a:spcBef>
              <a:buNone/>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Sion disait : le Seigneur m’a abandonnée</a:t>
            </a:r>
          </a:p>
          <a:p>
            <a:pPr indent="449580" algn="just">
              <a:lnSpc>
                <a:spcPct val="100000"/>
              </a:lnSpc>
              <a:spcBef>
                <a:spcPts val="0"/>
              </a:spcBef>
              <a:buNone/>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mon Seigneur m’a oubliée !”</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00000"/>
              </a:lnSpc>
              <a:spcBef>
                <a:spcPts val="0"/>
              </a:spcBef>
              <a:buNone/>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La femme oublie-t-elle son nourrisson,</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00000"/>
              </a:lnSpc>
              <a:spcBef>
                <a:spcPts val="0"/>
              </a:spcBef>
              <a:buNone/>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oublie-t-elle de montrer sa tendresse au fils de ses entrailles ?</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00000"/>
              </a:lnSpc>
              <a:spcBef>
                <a:spcPts val="0"/>
              </a:spcBef>
              <a:buNone/>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Même si celles-là oubliaient,</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indent="0" algn="just">
              <a:lnSpc>
                <a:spcPct val="100000"/>
              </a:lnSpc>
              <a:spcBef>
                <a:spcPts val="0"/>
              </a:spcBef>
              <a:buNone/>
            </a:pPr>
            <a:r>
              <a:rPr lang="fr-FR" sz="2000" kern="100" dirty="0">
                <a:latin typeface="Times New Roman" panose="02020603050405020304" pitchFamily="18" charset="0"/>
                <a:ea typeface="Aptos" panose="020B0004020202020204" pitchFamily="34" charset="0"/>
                <a:cs typeface="Times New Roman" panose="02020603050405020304" pitchFamily="18" charset="0"/>
              </a:rPr>
              <a:t>            </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moi, je ne t’oublierai pas ! » (Is 49, 14-15)</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0946426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TotalTime>
  <Words>1859</Words>
  <Application>Microsoft Office PowerPoint</Application>
  <PresentationFormat>Grand écran</PresentationFormat>
  <Paragraphs>113</Paragraphs>
  <Slides>31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Aptos</vt:lpstr>
      <vt:lpstr>Aptos Display</vt:lpstr>
      <vt:lpstr>Arial</vt:lpstr>
      <vt:lpstr>Times New Roman</vt:lpstr>
      <vt:lpstr>Thème Office</vt:lpstr>
      <vt:lpstr>Un Dieu de compassion</vt:lpstr>
      <vt:lpstr>Un Dieu de compassion</vt:lpstr>
      <vt:lpstr>1) Pourquoi parler de la compassion de Dieu ? </vt:lpstr>
      <vt:lpstr>Stoïciens, épicuriens…</vt:lpstr>
      <vt:lpstr>Des jugements contrastés…</vt:lpstr>
      <vt:lpstr>Au 20e siècle… Une réflexion approfondie sur la compassion</vt:lpstr>
      <vt:lpstr>Certes, au 13e siècle, Thomas d’Aquin refusait d’attribuer la compassion à Dieu</vt:lpstr>
      <vt:lpstr>2) Fondements dans l’Écriture, dans la tradition chrétienne, dans la théologie </vt:lpstr>
      <vt:lpstr>Fondement biblique (Ancien Testament)</vt:lpstr>
      <vt:lpstr>Fondement biblique (Ancien Testament)</vt:lpstr>
      <vt:lpstr>Fondement biblique (Nouveau Testament)</vt:lpstr>
      <vt:lpstr>Fondement dans la tradition chrétienne</vt:lpstr>
      <vt:lpstr>Origène (1e moitié du 3e siècle), homélie 6 sur Ezéchiel </vt:lpstr>
      <vt:lpstr>Bernard de Clairvaux (12e siècle)</vt:lpstr>
      <vt:lpstr>Le cœur de Jésus</vt:lpstr>
      <vt:lpstr>Simone Weil</vt:lpstr>
      <vt:lpstr>J. Moltmann, Le “Dieu crucifié”</vt:lpstr>
      <vt:lpstr>F. Varillon</vt:lpstr>
      <vt:lpstr>Présentation PowerPoint</vt:lpstr>
      <vt:lpstr>3) Quelques implications  ou enjeux actuels </vt:lpstr>
      <vt:lpstr>Implications éthiques</vt:lpstr>
      <vt:lpstr>Implications écologiques</vt:lpstr>
      <vt:lpstr>Compassion bouddhiste  et compassion chrétienne</vt:lpstr>
      <vt:lpstr>      Hymne à Avalokita</vt:lpstr>
      <vt:lpstr>    Une différence de fond</vt:lpstr>
      <vt:lpstr>La compassion du Père</vt:lpstr>
      <vt:lpstr>La compassion du Père</vt:lpstr>
      <vt:lpstr>La compassion du Père</vt:lpstr>
      <vt:lpstr>La compassion du Père</vt:lpstr>
      <vt:lpstr>Rembrandt</vt:lpstr>
      <vt:lpstr> 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Fedou</dc:creator>
  <cp:lastModifiedBy>Michel Fedou</cp:lastModifiedBy>
  <cp:revision>5</cp:revision>
  <dcterms:created xsi:type="dcterms:W3CDTF">2025-03-24T11:19:48Z</dcterms:created>
  <dcterms:modified xsi:type="dcterms:W3CDTF">2025-03-27T16:30:15Z</dcterms:modified>
</cp:coreProperties>
</file>