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5"/>
  </p:notesMasterIdLst>
  <p:sldIdLst>
    <p:sldId id="256" r:id="rId2"/>
    <p:sldId id="257" r:id="rId3"/>
    <p:sldId id="267" r:id="rId4"/>
    <p:sldId id="268" r:id="rId5"/>
    <p:sldId id="269" r:id="rId6"/>
    <p:sldId id="283" r:id="rId7"/>
    <p:sldId id="260" r:id="rId8"/>
    <p:sldId id="262" r:id="rId9"/>
    <p:sldId id="263" r:id="rId10"/>
    <p:sldId id="276" r:id="rId11"/>
    <p:sldId id="277" r:id="rId12"/>
    <p:sldId id="274" r:id="rId13"/>
    <p:sldId id="266" r:id="rId14"/>
    <p:sldId id="265" r:id="rId15"/>
    <p:sldId id="270" r:id="rId16"/>
    <p:sldId id="271" r:id="rId17"/>
    <p:sldId id="272" r:id="rId18"/>
    <p:sldId id="273" r:id="rId19"/>
    <p:sldId id="278" r:id="rId20"/>
    <p:sldId id="279" r:id="rId21"/>
    <p:sldId id="280" r:id="rId22"/>
    <p:sldId id="281"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7"/>
    <p:restoredTop sz="95846"/>
  </p:normalViewPr>
  <p:slideViewPr>
    <p:cSldViewPr snapToGrid="0">
      <p:cViewPr varScale="1">
        <p:scale>
          <a:sx n="112" d="100"/>
          <a:sy n="112" d="100"/>
        </p:scale>
        <p:origin x="4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7T17:09:24.018"/>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7T17:10:08.073"/>
    </inkml:context>
    <inkml:brush xml:id="br0">
      <inkml:brushProperty name="width" value="0.05" units="cm"/>
      <inkml:brushProperty name="height" value="0.05"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7T17:10:09.431"/>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04DB3-7849-BE4F-95D8-0B9508CA4709}" type="datetimeFigureOut">
              <a:rPr lang="fr-FR" smtClean="0"/>
              <a:t>07/01/2025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835D8-2B7C-DA4F-A6D1-FB9D321A871B}" type="slidenum">
              <a:rPr lang="fr-FR" smtClean="0"/>
              <a:t>‹N°›</a:t>
            </a:fld>
            <a:endParaRPr lang="fr-FR"/>
          </a:p>
        </p:txBody>
      </p:sp>
    </p:spTree>
    <p:extLst>
      <p:ext uri="{BB962C8B-B14F-4D97-AF65-F5344CB8AC3E}">
        <p14:creationId xmlns:p14="http://schemas.microsoft.com/office/powerpoint/2010/main" val="216432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dirty="0"/>
              <a:t>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1/7/25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1/7/25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1/7/25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1/7/25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18" Type="http://schemas.openxmlformats.org/officeDocument/2006/relationships/image" Target="../media/image24.jp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jpg"/><Relationship Id="rId17"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22.jpg"/><Relationship Id="rId20"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jpg"/><Relationship Id="rId10" Type="http://schemas.openxmlformats.org/officeDocument/2006/relationships/image" Target="../media/image16.jpg"/><Relationship Id="rId19" Type="http://schemas.openxmlformats.org/officeDocument/2006/relationships/image" Target="../media/image25.pn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png"/><Relationship Id="rId22"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1.xml"/><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7EB00-4E8C-FAA8-2513-B665405AF8B0}"/>
              </a:ext>
            </a:extLst>
          </p:cNvPr>
          <p:cNvSpPr>
            <a:spLocks noGrp="1"/>
          </p:cNvSpPr>
          <p:nvPr>
            <p:ph type="ctrTitle"/>
          </p:nvPr>
        </p:nvSpPr>
        <p:spPr>
          <a:xfrm>
            <a:off x="1600200" y="1496095"/>
            <a:ext cx="8991600" cy="1645920"/>
          </a:xfrm>
        </p:spPr>
        <p:txBody>
          <a:bodyPr/>
          <a:lstStyle/>
          <a:p>
            <a:r>
              <a:rPr lang="fr-FR" dirty="0"/>
              <a:t>L’Europe aujourd’hui dans le contexte international</a:t>
            </a:r>
          </a:p>
        </p:txBody>
      </p:sp>
      <p:sp>
        <p:nvSpPr>
          <p:cNvPr id="3" name="Sous-titre 2">
            <a:extLst>
              <a:ext uri="{FF2B5EF4-FFF2-40B4-BE49-F238E27FC236}">
                <a16:creationId xmlns:a16="http://schemas.microsoft.com/office/drawing/2014/main" id="{6D4018FD-7574-9736-5A40-23391E9D3BCC}"/>
              </a:ext>
            </a:extLst>
          </p:cNvPr>
          <p:cNvSpPr>
            <a:spLocks noGrp="1"/>
          </p:cNvSpPr>
          <p:nvPr>
            <p:ph type="subTitle" idx="1"/>
          </p:nvPr>
        </p:nvSpPr>
        <p:spPr>
          <a:xfrm>
            <a:off x="2695194" y="3715985"/>
            <a:ext cx="6801612" cy="2138549"/>
          </a:xfrm>
        </p:spPr>
        <p:txBody>
          <a:bodyPr>
            <a:normAutofit fontScale="92500"/>
          </a:bodyPr>
          <a:lstStyle/>
          <a:p>
            <a:r>
              <a:rPr lang="fr-FR" sz="2800" dirty="0"/>
              <a:t>Conférence de Mme la Professeure Gaëlle Marti</a:t>
            </a:r>
          </a:p>
          <a:p>
            <a:r>
              <a:rPr lang="fr-FR" sz="2800" dirty="0"/>
              <a:t>Professeure de droit public</a:t>
            </a:r>
          </a:p>
          <a:p>
            <a:r>
              <a:rPr lang="fr-FR" sz="2800" dirty="0"/>
              <a:t>Chaire Jean Monnet</a:t>
            </a:r>
          </a:p>
          <a:p>
            <a:r>
              <a:rPr lang="fr-FR" sz="2800" dirty="0"/>
              <a:t>Université Jean Moulin Lyon 3</a:t>
            </a:r>
          </a:p>
        </p:txBody>
      </p:sp>
    </p:spTree>
    <p:extLst>
      <p:ext uri="{BB962C8B-B14F-4D97-AF65-F5344CB8AC3E}">
        <p14:creationId xmlns:p14="http://schemas.microsoft.com/office/powerpoint/2010/main" val="318245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B17BB35-7243-83AF-F4F4-A062B30FE45F}"/>
              </a:ext>
            </a:extLst>
          </p:cNvPr>
          <p:cNvSpPr txBox="1"/>
          <p:nvPr/>
        </p:nvSpPr>
        <p:spPr>
          <a:xfrm>
            <a:off x="1092531" y="1116281"/>
            <a:ext cx="10058400" cy="5078313"/>
          </a:xfrm>
          <a:prstGeom prst="rect">
            <a:avLst/>
          </a:prstGeom>
          <a:noFill/>
        </p:spPr>
        <p:txBody>
          <a:bodyPr wrap="square">
            <a:spAutoFit/>
          </a:bodyPr>
          <a:lstStyle/>
          <a:p>
            <a:pPr algn="l"/>
            <a:r>
              <a:rPr lang="fr-FR" b="1" i="0" u="none" strike="noStrike" dirty="0">
                <a:solidFill>
                  <a:srgbClr val="212529"/>
                </a:solidFill>
                <a:effectLst/>
                <a:latin typeface="-apple-system"/>
              </a:rPr>
              <a:t>Onze opérations militaires</a:t>
            </a:r>
            <a:r>
              <a:rPr lang="fr-FR" b="0" i="0" u="none" strike="noStrike" dirty="0">
                <a:solidFill>
                  <a:srgbClr val="212529"/>
                </a:solidFill>
                <a:effectLst/>
                <a:latin typeface="-apple-system"/>
              </a:rPr>
              <a:t> :</a:t>
            </a:r>
          </a:p>
          <a:p>
            <a:pPr algn="l"/>
            <a:endParaRPr lang="fr-FR" b="0" i="0" u="none" strike="noStrike" dirty="0">
              <a:solidFill>
                <a:srgbClr val="212529"/>
              </a:solidFill>
              <a:effectLst/>
              <a:latin typeface="-apple-system"/>
            </a:endParaRPr>
          </a:p>
          <a:p>
            <a:pPr algn="l">
              <a:buFont typeface="Arial" panose="020B0604020202020204" pitchFamily="34" charset="0"/>
              <a:buChar char="•"/>
            </a:pPr>
            <a:r>
              <a:rPr lang="fr-FR" b="0" i="0" u="none" strike="noStrike" dirty="0">
                <a:solidFill>
                  <a:srgbClr val="212529"/>
                </a:solidFill>
                <a:effectLst/>
                <a:latin typeface="-apple-system"/>
              </a:rPr>
              <a:t>au large de la </a:t>
            </a:r>
            <a:r>
              <a:rPr lang="fr-FR" b="1" i="0" u="none" strike="noStrike" dirty="0">
                <a:solidFill>
                  <a:srgbClr val="212529"/>
                </a:solidFill>
                <a:effectLst/>
                <a:latin typeface="-apple-system"/>
              </a:rPr>
              <a:t>péninsule Arabique</a:t>
            </a:r>
            <a:r>
              <a:rPr lang="fr-FR" b="0" i="0" u="none" strike="noStrike" dirty="0">
                <a:solidFill>
                  <a:srgbClr val="212529"/>
                </a:solidFill>
                <a:effectLst/>
                <a:latin typeface="-apple-system"/>
              </a:rPr>
              <a:t> (mission navale pour sécuriser le transport maritime, en particulier contre les attaques des Houthis en mer Rouge EUNAVFOR </a:t>
            </a:r>
            <a:r>
              <a:rPr lang="fr-FR" b="0" i="0" u="none" strike="noStrike" dirty="0" err="1">
                <a:solidFill>
                  <a:srgbClr val="212529"/>
                </a:solidFill>
                <a:effectLst/>
                <a:latin typeface="-apple-system"/>
              </a:rPr>
              <a:t>Aspides</a:t>
            </a:r>
            <a:r>
              <a:rPr lang="fr-FR" b="0" i="0" u="none" strike="noStrike" dirty="0">
                <a:solidFill>
                  <a:srgbClr val="212529"/>
                </a:solidFill>
                <a:effectLst/>
                <a:latin typeface="-apple-system"/>
              </a:rPr>
              <a:t>, lancée en février 2024)</a:t>
            </a:r>
          </a:p>
          <a:p>
            <a:pPr algn="l">
              <a:buFont typeface="Arial" panose="020B0604020202020204" pitchFamily="34" charset="0"/>
              <a:buChar char="•"/>
            </a:pPr>
            <a:r>
              <a:rPr lang="fr-FR" b="0" i="0" u="none" strike="noStrike" dirty="0">
                <a:solidFill>
                  <a:srgbClr val="212529"/>
                </a:solidFill>
                <a:effectLst/>
                <a:latin typeface="-apple-system"/>
              </a:rPr>
              <a:t>dans quatre pays du </a:t>
            </a:r>
            <a:r>
              <a:rPr lang="fr-FR" b="1" i="0" u="none" strike="noStrike" dirty="0">
                <a:solidFill>
                  <a:srgbClr val="212529"/>
                </a:solidFill>
                <a:effectLst/>
                <a:latin typeface="-apple-system"/>
              </a:rPr>
              <a:t>golfe de Guinée</a:t>
            </a:r>
            <a:r>
              <a:rPr lang="fr-FR" b="0" i="0" u="none" strike="noStrike" dirty="0">
                <a:solidFill>
                  <a:srgbClr val="212529"/>
                </a:solidFill>
                <a:effectLst/>
                <a:latin typeface="-apple-system"/>
              </a:rPr>
              <a:t> (mission de formation militaire et de soutien aux forces de sécurité de la Côte d’Ivoire, du Ghana, du Togo et du Bénin dans la lutte contre le terrorisme EU SDI GOG, lancée en décembre 2023) </a:t>
            </a:r>
          </a:p>
          <a:p>
            <a:pPr algn="l">
              <a:buFont typeface="Arial" panose="020B0604020202020204" pitchFamily="34" charset="0"/>
              <a:buChar char="•"/>
            </a:pPr>
            <a:r>
              <a:rPr lang="fr-FR" b="0" i="0" u="none" strike="noStrike" dirty="0">
                <a:solidFill>
                  <a:srgbClr val="212529"/>
                </a:solidFill>
                <a:effectLst/>
                <a:latin typeface="-apple-system"/>
              </a:rPr>
              <a:t>au </a:t>
            </a:r>
            <a:r>
              <a:rPr lang="fr-FR" b="1" i="0" u="none" strike="noStrike" dirty="0">
                <a:solidFill>
                  <a:srgbClr val="212529"/>
                </a:solidFill>
                <a:effectLst/>
                <a:latin typeface="-apple-system"/>
              </a:rPr>
              <a:t>Niger </a:t>
            </a:r>
            <a:r>
              <a:rPr lang="fr-FR" b="0" i="0" u="none" strike="noStrike" dirty="0">
                <a:solidFill>
                  <a:srgbClr val="212529"/>
                </a:solidFill>
                <a:effectLst/>
                <a:latin typeface="-apple-system"/>
              </a:rPr>
              <a:t>(mission de partenariat militaire en soutien au pays dans la lutte contre le terrorisme EUMPM Niger, lancée en février 2023)</a:t>
            </a:r>
          </a:p>
          <a:p>
            <a:pPr algn="l">
              <a:buFont typeface="Arial" panose="020B0604020202020204" pitchFamily="34" charset="0"/>
              <a:buChar char="•"/>
            </a:pPr>
            <a:r>
              <a:rPr lang="fr-FR" b="0" i="0" u="none" strike="noStrike" dirty="0">
                <a:solidFill>
                  <a:srgbClr val="212529"/>
                </a:solidFill>
                <a:effectLst/>
                <a:latin typeface="-apple-system"/>
              </a:rPr>
              <a:t>en </a:t>
            </a:r>
            <a:r>
              <a:rPr lang="fr-FR" b="1" i="0" u="none" strike="noStrike" dirty="0">
                <a:solidFill>
                  <a:srgbClr val="212529"/>
                </a:solidFill>
                <a:effectLst/>
                <a:latin typeface="-apple-system"/>
              </a:rPr>
              <a:t>Ukraine </a:t>
            </a:r>
            <a:r>
              <a:rPr lang="fr-FR" b="0" i="0" u="none" strike="noStrike" dirty="0">
                <a:solidFill>
                  <a:srgbClr val="212529"/>
                </a:solidFill>
                <a:effectLst/>
                <a:latin typeface="-apple-system"/>
              </a:rPr>
              <a:t>(mission de formation militaire EUMAM Ukraine, lancée en novembre 2022) ;</a:t>
            </a:r>
          </a:p>
          <a:p>
            <a:pPr algn="l">
              <a:buFont typeface="Arial" panose="020B0604020202020204" pitchFamily="34" charset="0"/>
              <a:buChar char="•"/>
            </a:pPr>
            <a:r>
              <a:rPr lang="fr-FR" b="0" i="0" u="none" strike="noStrike" dirty="0">
                <a:solidFill>
                  <a:srgbClr val="212529"/>
                </a:solidFill>
                <a:effectLst/>
                <a:latin typeface="-apple-system"/>
              </a:rPr>
              <a:t>au </a:t>
            </a:r>
            <a:r>
              <a:rPr lang="fr-FR" b="1" i="0" u="none" strike="noStrike" dirty="0">
                <a:solidFill>
                  <a:srgbClr val="212529"/>
                </a:solidFill>
                <a:effectLst/>
                <a:latin typeface="-apple-system"/>
              </a:rPr>
              <a:t>Mozambique</a:t>
            </a:r>
            <a:r>
              <a:rPr lang="fr-FR" b="0" i="0" u="none" strike="noStrike" dirty="0">
                <a:solidFill>
                  <a:srgbClr val="212529"/>
                </a:solidFill>
                <a:effectLst/>
                <a:latin typeface="-apple-system"/>
              </a:rPr>
              <a:t> (mission de formation militaire EUTM Mozambique, lancée en novembre 2021) ; </a:t>
            </a:r>
          </a:p>
          <a:p>
            <a:pPr algn="l">
              <a:buFont typeface="Arial" panose="020B0604020202020204" pitchFamily="34" charset="0"/>
              <a:buChar char="•"/>
            </a:pPr>
            <a:r>
              <a:rPr lang="fr-FR" b="0" i="0" u="none" strike="noStrike" dirty="0">
                <a:solidFill>
                  <a:srgbClr val="212529"/>
                </a:solidFill>
                <a:effectLst/>
                <a:latin typeface="-apple-system"/>
              </a:rPr>
              <a:t>en </a:t>
            </a:r>
            <a:r>
              <a:rPr lang="fr-FR" b="1" i="0" u="none" strike="noStrike" dirty="0">
                <a:solidFill>
                  <a:srgbClr val="212529"/>
                </a:solidFill>
                <a:effectLst/>
                <a:latin typeface="-apple-system"/>
              </a:rPr>
              <a:t>Méditerranée</a:t>
            </a:r>
            <a:r>
              <a:rPr lang="fr-FR" b="0" i="0" u="none" strike="noStrike" dirty="0">
                <a:solidFill>
                  <a:srgbClr val="212529"/>
                </a:solidFill>
                <a:effectLst/>
                <a:latin typeface="-apple-system"/>
              </a:rPr>
              <a:t> (mission navale pour faire respecter l’embargo sur les armes imposé à la Libye EUNAVFOR MED </a:t>
            </a:r>
            <a:r>
              <a:rPr lang="fr-FR" b="0" i="0" u="none" strike="noStrike" dirty="0" err="1">
                <a:solidFill>
                  <a:srgbClr val="212529"/>
                </a:solidFill>
                <a:effectLst/>
                <a:latin typeface="-apple-system"/>
              </a:rPr>
              <a:t>Irini</a:t>
            </a:r>
            <a:r>
              <a:rPr lang="fr-FR" b="0" i="0" u="none" strike="noStrike" dirty="0">
                <a:solidFill>
                  <a:srgbClr val="212529"/>
                </a:solidFill>
                <a:effectLst/>
                <a:latin typeface="-apple-system"/>
              </a:rPr>
              <a:t>, lancée en 2020) ;</a:t>
            </a:r>
          </a:p>
          <a:p>
            <a:pPr algn="l">
              <a:buFont typeface="Arial" panose="020B0604020202020204" pitchFamily="34" charset="0"/>
              <a:buChar char="•"/>
            </a:pPr>
            <a:r>
              <a:rPr lang="fr-FR" b="0" i="0" u="none" strike="noStrike" dirty="0">
                <a:solidFill>
                  <a:srgbClr val="212529"/>
                </a:solidFill>
                <a:effectLst/>
                <a:latin typeface="-apple-system"/>
              </a:rPr>
              <a:t>en </a:t>
            </a:r>
            <a:r>
              <a:rPr lang="fr-FR" b="1" i="0" u="none" strike="noStrike" dirty="0">
                <a:solidFill>
                  <a:srgbClr val="212529"/>
                </a:solidFill>
                <a:effectLst/>
                <a:latin typeface="-apple-system"/>
              </a:rPr>
              <a:t>République centrafricaine</a:t>
            </a:r>
            <a:r>
              <a:rPr lang="fr-FR" b="0" i="0" u="none" strike="noStrike" dirty="0">
                <a:solidFill>
                  <a:srgbClr val="212529"/>
                </a:solidFill>
                <a:effectLst/>
                <a:latin typeface="-apple-system"/>
              </a:rPr>
              <a:t> (mission de formation militaire EUTM RCA, lancée en 2016) ;</a:t>
            </a:r>
          </a:p>
          <a:p>
            <a:pPr algn="l">
              <a:buFont typeface="Arial" panose="020B0604020202020204" pitchFamily="34" charset="0"/>
              <a:buChar char="•"/>
            </a:pPr>
            <a:r>
              <a:rPr lang="fr-FR" b="0" i="0" u="none" strike="noStrike" dirty="0">
                <a:solidFill>
                  <a:srgbClr val="212529"/>
                </a:solidFill>
                <a:effectLst/>
                <a:latin typeface="-apple-system"/>
              </a:rPr>
              <a:t>au </a:t>
            </a:r>
            <a:r>
              <a:rPr lang="fr-FR" b="1" i="0" u="none" strike="noStrike" dirty="0">
                <a:solidFill>
                  <a:srgbClr val="212529"/>
                </a:solidFill>
                <a:effectLst/>
                <a:latin typeface="-apple-system"/>
              </a:rPr>
              <a:t>Mali</a:t>
            </a:r>
            <a:r>
              <a:rPr lang="fr-FR" b="0" i="0" u="none" strike="noStrike" dirty="0">
                <a:solidFill>
                  <a:srgbClr val="212529"/>
                </a:solidFill>
                <a:effectLst/>
                <a:latin typeface="-apple-system"/>
              </a:rPr>
              <a:t> (mission de formation militaire EUTM Mali, lancée en 2013) ;</a:t>
            </a:r>
          </a:p>
          <a:p>
            <a:pPr algn="l">
              <a:buFont typeface="Arial" panose="020B0604020202020204" pitchFamily="34" charset="0"/>
              <a:buChar char="•"/>
            </a:pPr>
            <a:r>
              <a:rPr lang="fr-FR" b="0" i="0" u="none" strike="noStrike" dirty="0">
                <a:solidFill>
                  <a:srgbClr val="212529"/>
                </a:solidFill>
                <a:effectLst/>
                <a:latin typeface="-apple-system"/>
              </a:rPr>
              <a:t>en </a:t>
            </a:r>
            <a:r>
              <a:rPr lang="fr-FR" b="1" i="0" u="none" strike="noStrike" dirty="0">
                <a:solidFill>
                  <a:srgbClr val="212529"/>
                </a:solidFill>
                <a:effectLst/>
                <a:latin typeface="-apple-system"/>
              </a:rPr>
              <a:t>Somalie</a:t>
            </a:r>
            <a:r>
              <a:rPr lang="fr-FR" b="0" i="0" u="none" strike="noStrike" dirty="0">
                <a:solidFill>
                  <a:srgbClr val="212529"/>
                </a:solidFill>
                <a:effectLst/>
                <a:latin typeface="-apple-system"/>
              </a:rPr>
              <a:t> (mission de formation militaire EUTM </a:t>
            </a:r>
            <a:r>
              <a:rPr lang="fr-FR" b="0" i="0" u="none" strike="noStrike" dirty="0" err="1">
                <a:solidFill>
                  <a:srgbClr val="212529"/>
                </a:solidFill>
                <a:effectLst/>
                <a:latin typeface="-apple-system"/>
              </a:rPr>
              <a:t>Somalia</a:t>
            </a:r>
            <a:r>
              <a:rPr lang="fr-FR" b="0" i="0" u="none" strike="noStrike" dirty="0">
                <a:solidFill>
                  <a:srgbClr val="212529"/>
                </a:solidFill>
                <a:effectLst/>
                <a:latin typeface="-apple-system"/>
              </a:rPr>
              <a:t>, lancée en 2010) ;</a:t>
            </a:r>
          </a:p>
          <a:p>
            <a:pPr algn="l">
              <a:buFont typeface="Arial" panose="020B0604020202020204" pitchFamily="34" charset="0"/>
              <a:buChar char="•"/>
            </a:pPr>
            <a:r>
              <a:rPr lang="fr-FR" b="0" i="0" u="none" strike="noStrike" dirty="0">
                <a:solidFill>
                  <a:srgbClr val="212529"/>
                </a:solidFill>
                <a:effectLst/>
                <a:latin typeface="-apple-system"/>
              </a:rPr>
              <a:t>sur les </a:t>
            </a:r>
            <a:r>
              <a:rPr lang="fr-FR" b="1" i="0" u="none" strike="noStrike" dirty="0">
                <a:solidFill>
                  <a:srgbClr val="212529"/>
                </a:solidFill>
                <a:effectLst/>
                <a:latin typeface="-apple-system"/>
              </a:rPr>
              <a:t>côtes somaliennes</a:t>
            </a:r>
            <a:r>
              <a:rPr lang="fr-FR" b="0" i="0" u="none" strike="noStrike" dirty="0">
                <a:solidFill>
                  <a:srgbClr val="212529"/>
                </a:solidFill>
                <a:effectLst/>
                <a:latin typeface="-apple-system"/>
              </a:rPr>
              <a:t> (mission navale EUNAVFOR </a:t>
            </a:r>
            <a:r>
              <a:rPr lang="fr-FR" b="0" i="0" u="none" strike="noStrike" dirty="0" err="1">
                <a:solidFill>
                  <a:srgbClr val="212529"/>
                </a:solidFill>
                <a:effectLst/>
                <a:latin typeface="-apple-system"/>
              </a:rPr>
              <a:t>Atalanta</a:t>
            </a:r>
            <a:r>
              <a:rPr lang="fr-FR" b="0" i="0" u="none" strike="noStrike" dirty="0">
                <a:solidFill>
                  <a:srgbClr val="212529"/>
                </a:solidFill>
                <a:effectLst/>
                <a:latin typeface="-apple-system"/>
              </a:rPr>
              <a:t> contre la piraterie, lancée en 2008) ;</a:t>
            </a:r>
          </a:p>
          <a:p>
            <a:pPr algn="l">
              <a:buFont typeface="Arial" panose="020B0604020202020204" pitchFamily="34" charset="0"/>
              <a:buChar char="•"/>
            </a:pPr>
            <a:r>
              <a:rPr lang="fr-FR" b="0" i="0" u="none" strike="noStrike" dirty="0">
                <a:solidFill>
                  <a:srgbClr val="212529"/>
                </a:solidFill>
                <a:effectLst/>
                <a:latin typeface="-apple-system"/>
              </a:rPr>
              <a:t>en </a:t>
            </a:r>
            <a:r>
              <a:rPr lang="fr-FR" b="1" i="0" u="none" strike="noStrike" dirty="0">
                <a:solidFill>
                  <a:srgbClr val="212529"/>
                </a:solidFill>
                <a:effectLst/>
                <a:latin typeface="-apple-system"/>
              </a:rPr>
              <a:t>Bosnie-Herzégovine</a:t>
            </a:r>
            <a:r>
              <a:rPr lang="fr-FR" b="0" i="0" u="none" strike="noStrike" dirty="0">
                <a:solidFill>
                  <a:srgbClr val="212529"/>
                </a:solidFill>
                <a:effectLst/>
                <a:latin typeface="-apple-system"/>
              </a:rPr>
              <a:t> (mission de maintien de la paix EUFOR </a:t>
            </a:r>
            <a:r>
              <a:rPr lang="fr-FR" b="0" i="0" u="none" strike="noStrike" dirty="0" err="1">
                <a:solidFill>
                  <a:srgbClr val="212529"/>
                </a:solidFill>
                <a:effectLst/>
                <a:latin typeface="-apple-system"/>
              </a:rPr>
              <a:t>Althea</a:t>
            </a:r>
            <a:r>
              <a:rPr lang="fr-FR" b="0" i="0" u="none" strike="noStrike" dirty="0">
                <a:solidFill>
                  <a:srgbClr val="212529"/>
                </a:solidFill>
                <a:effectLst/>
                <a:latin typeface="-apple-system"/>
              </a:rPr>
              <a:t>, lancée en 2004).</a:t>
            </a:r>
          </a:p>
        </p:txBody>
      </p:sp>
    </p:spTree>
    <p:extLst>
      <p:ext uri="{BB962C8B-B14F-4D97-AF65-F5344CB8AC3E}">
        <p14:creationId xmlns:p14="http://schemas.microsoft.com/office/powerpoint/2010/main" val="285990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B17BB35-7243-83AF-F4F4-A062B30FE45F}"/>
              </a:ext>
            </a:extLst>
          </p:cNvPr>
          <p:cNvSpPr txBox="1"/>
          <p:nvPr/>
        </p:nvSpPr>
        <p:spPr>
          <a:xfrm>
            <a:off x="1092531" y="1116281"/>
            <a:ext cx="10058400" cy="5078313"/>
          </a:xfrm>
          <a:prstGeom prst="rect">
            <a:avLst/>
          </a:prstGeom>
          <a:noFill/>
        </p:spPr>
        <p:txBody>
          <a:bodyPr wrap="square">
            <a:spAutoFit/>
          </a:bodyPr>
          <a:lstStyle/>
          <a:p>
            <a:pPr algn="l"/>
            <a:r>
              <a:rPr lang="fr-FR" b="1" i="0" u="none" strike="noStrike" dirty="0">
                <a:solidFill>
                  <a:srgbClr val="212529"/>
                </a:solidFill>
                <a:effectLst/>
                <a:latin typeface="-apple-system"/>
              </a:rPr>
              <a:t>14</a:t>
            </a:r>
            <a:r>
              <a:rPr lang="fr-FR" b="0" i="0" u="none" strike="noStrike" dirty="0">
                <a:solidFill>
                  <a:srgbClr val="212529"/>
                </a:solidFill>
                <a:effectLst/>
                <a:latin typeface="-apple-system"/>
              </a:rPr>
              <a:t> </a:t>
            </a:r>
            <a:r>
              <a:rPr lang="fr-FR" b="1" i="0" u="none" strike="noStrike" dirty="0">
                <a:solidFill>
                  <a:srgbClr val="212529"/>
                </a:solidFill>
                <a:effectLst/>
                <a:latin typeface="-apple-system"/>
              </a:rPr>
              <a:t>missions civiles</a:t>
            </a:r>
            <a:r>
              <a:rPr lang="fr-FR" b="0" i="0" u="none" strike="noStrike" dirty="0">
                <a:solidFill>
                  <a:srgbClr val="212529"/>
                </a:solidFill>
                <a:effectLst/>
                <a:latin typeface="-apple-system"/>
              </a:rPr>
              <a:t> de police et de soutien aux forces de sécurité ou à l’état de droit, de renforcement capacitaire ou d’assistance aux frontières :</a:t>
            </a:r>
          </a:p>
          <a:p>
            <a:pPr algn="l">
              <a:buFont typeface="Arial" panose="020B0604020202020204" pitchFamily="34" charset="0"/>
              <a:buChar char="•"/>
            </a:pPr>
            <a:r>
              <a:rPr lang="fr-FR" b="0" i="0" u="none" strike="noStrike" dirty="0">
                <a:solidFill>
                  <a:srgbClr val="212529"/>
                </a:solidFill>
                <a:effectLst/>
                <a:latin typeface="-apple-system"/>
              </a:rPr>
              <a:t>en Europe (EULEX au </a:t>
            </a:r>
            <a:r>
              <a:rPr lang="fr-FR" b="1" i="0" u="none" strike="noStrike" dirty="0">
                <a:solidFill>
                  <a:srgbClr val="212529"/>
                </a:solidFill>
                <a:effectLst/>
                <a:latin typeface="-apple-system"/>
              </a:rPr>
              <a:t>Kosovo</a:t>
            </a:r>
            <a:r>
              <a:rPr lang="fr-FR" b="0" i="0" u="none" strike="noStrike" dirty="0">
                <a:solidFill>
                  <a:srgbClr val="212529"/>
                </a:solidFill>
                <a:effectLst/>
                <a:latin typeface="-apple-system"/>
              </a:rPr>
              <a:t>, EUBAM en </a:t>
            </a:r>
            <a:r>
              <a:rPr lang="fr-FR" b="1" i="0" u="none" strike="noStrike" dirty="0">
                <a:solidFill>
                  <a:srgbClr val="212529"/>
                </a:solidFill>
                <a:effectLst/>
                <a:latin typeface="-apple-system"/>
              </a:rPr>
              <a:t>Ukraine</a:t>
            </a:r>
            <a:r>
              <a:rPr lang="fr-FR" b="0" i="0" u="none" strike="noStrike" dirty="0">
                <a:solidFill>
                  <a:srgbClr val="212529"/>
                </a:solidFill>
                <a:effectLst/>
                <a:latin typeface="-apple-system"/>
              </a:rPr>
              <a:t> et en </a:t>
            </a:r>
            <a:r>
              <a:rPr lang="fr-FR" b="1" i="0" u="none" strike="noStrike" dirty="0">
                <a:solidFill>
                  <a:srgbClr val="212529"/>
                </a:solidFill>
                <a:effectLst/>
                <a:latin typeface="-apple-system"/>
              </a:rPr>
              <a:t>Moldavie</a:t>
            </a:r>
            <a:r>
              <a:rPr lang="fr-FR" b="0" i="0" u="none" strike="noStrike" dirty="0">
                <a:solidFill>
                  <a:srgbClr val="212529"/>
                </a:solidFill>
                <a:effectLst/>
                <a:latin typeface="-apple-system"/>
              </a:rPr>
              <a:t>, EUAM en </a:t>
            </a:r>
            <a:r>
              <a:rPr lang="fr-FR" b="1" i="0" u="none" strike="noStrike" dirty="0">
                <a:solidFill>
                  <a:srgbClr val="212529"/>
                </a:solidFill>
                <a:effectLst/>
                <a:latin typeface="-apple-system"/>
              </a:rPr>
              <a:t>Ukraine</a:t>
            </a:r>
            <a:r>
              <a:rPr lang="fr-FR" b="0" i="0" u="none" strike="noStrike" dirty="0">
                <a:solidFill>
                  <a:srgbClr val="212529"/>
                </a:solidFill>
                <a:effectLst/>
                <a:latin typeface="-apple-system"/>
              </a:rPr>
              <a:t>, EUPM en </a:t>
            </a:r>
            <a:r>
              <a:rPr lang="fr-FR" b="1" i="0" u="none" strike="noStrike" dirty="0">
                <a:solidFill>
                  <a:srgbClr val="212529"/>
                </a:solidFill>
                <a:effectLst/>
                <a:latin typeface="-apple-system"/>
              </a:rPr>
              <a:t>Moldavie</a:t>
            </a:r>
            <a:r>
              <a:rPr lang="fr-FR" b="0" i="0" u="none" strike="noStrike" dirty="0">
                <a:solidFill>
                  <a:srgbClr val="212529"/>
                </a:solidFill>
                <a:effectLst/>
                <a:latin typeface="-apple-system"/>
              </a:rPr>
              <a:t>, EUMM en </a:t>
            </a:r>
            <a:r>
              <a:rPr lang="fr-FR" b="1" i="0" u="none" strike="noStrike" dirty="0">
                <a:solidFill>
                  <a:srgbClr val="212529"/>
                </a:solidFill>
                <a:effectLst/>
                <a:latin typeface="-apple-system"/>
              </a:rPr>
              <a:t>Géorgie</a:t>
            </a:r>
            <a:r>
              <a:rPr lang="fr-FR" b="0" i="0" u="none" strike="noStrike" dirty="0">
                <a:solidFill>
                  <a:srgbClr val="212529"/>
                </a:solidFill>
                <a:effectLst/>
                <a:latin typeface="-apple-system"/>
              </a:rPr>
              <a:t> et EUMA en </a:t>
            </a:r>
            <a:r>
              <a:rPr lang="fr-FR" b="1" i="0" u="none" strike="noStrike" dirty="0">
                <a:solidFill>
                  <a:srgbClr val="212529"/>
                </a:solidFill>
                <a:effectLst/>
                <a:latin typeface="-apple-system"/>
              </a:rPr>
              <a:t>Arménie</a:t>
            </a:r>
            <a:r>
              <a:rPr lang="fr-FR" b="0" i="0" u="none" strike="noStrike" dirty="0">
                <a:solidFill>
                  <a:srgbClr val="212529"/>
                </a:solidFill>
                <a:effectLst/>
                <a:latin typeface="-apple-system"/>
              </a:rPr>
              <a:t>),</a:t>
            </a:r>
          </a:p>
          <a:p>
            <a:pPr algn="l">
              <a:buFont typeface="Arial" panose="020B0604020202020204" pitchFamily="34" charset="0"/>
              <a:buChar char="•"/>
            </a:pPr>
            <a:r>
              <a:rPr lang="fr-FR" b="0" i="0" u="none" strike="noStrike" dirty="0">
                <a:solidFill>
                  <a:srgbClr val="212529"/>
                </a:solidFill>
                <a:effectLst/>
                <a:latin typeface="-apple-system"/>
              </a:rPr>
              <a:t>au Moyen-Orient (EUPOL </a:t>
            </a:r>
            <a:r>
              <a:rPr lang="fr-FR" b="0" i="0" u="none" strike="noStrike" dirty="0" err="1">
                <a:solidFill>
                  <a:srgbClr val="212529"/>
                </a:solidFill>
                <a:effectLst/>
                <a:latin typeface="-apple-system"/>
              </a:rPr>
              <a:t>Copps</a:t>
            </a:r>
            <a:r>
              <a:rPr lang="fr-FR" b="0" i="0" u="none" strike="noStrike" dirty="0">
                <a:solidFill>
                  <a:srgbClr val="212529"/>
                </a:solidFill>
                <a:effectLst/>
                <a:latin typeface="-apple-system"/>
              </a:rPr>
              <a:t> et EUBAM Rafah dans les </a:t>
            </a:r>
            <a:r>
              <a:rPr lang="fr-FR" b="1" i="0" u="none" strike="noStrike" dirty="0">
                <a:solidFill>
                  <a:srgbClr val="212529"/>
                </a:solidFill>
                <a:effectLst/>
                <a:latin typeface="-apple-system"/>
              </a:rPr>
              <a:t>Territoires palestiniens</a:t>
            </a:r>
            <a:r>
              <a:rPr lang="fr-FR" b="0" i="0" u="none" strike="noStrike" dirty="0">
                <a:solidFill>
                  <a:srgbClr val="212529"/>
                </a:solidFill>
                <a:effectLst/>
                <a:latin typeface="-apple-system"/>
              </a:rPr>
              <a:t> et EUAM en </a:t>
            </a:r>
            <a:r>
              <a:rPr lang="fr-FR" b="1" i="0" u="none" strike="noStrike" dirty="0">
                <a:solidFill>
                  <a:srgbClr val="212529"/>
                </a:solidFill>
                <a:effectLst/>
                <a:latin typeface="-apple-system"/>
              </a:rPr>
              <a:t>Irak</a:t>
            </a:r>
            <a:r>
              <a:rPr lang="fr-FR" b="0" i="0" u="none" strike="noStrike" dirty="0">
                <a:solidFill>
                  <a:srgbClr val="212529"/>
                </a:solidFill>
                <a:effectLst/>
                <a:latin typeface="-apple-system"/>
              </a:rPr>
              <a:t>),</a:t>
            </a:r>
          </a:p>
          <a:p>
            <a:pPr algn="l">
              <a:buFont typeface="Arial" panose="020B0604020202020204" pitchFamily="34" charset="0"/>
              <a:buChar char="•"/>
            </a:pPr>
            <a:r>
              <a:rPr lang="fr-FR" b="0" i="0" u="none" strike="noStrike" dirty="0">
                <a:solidFill>
                  <a:srgbClr val="212529"/>
                </a:solidFill>
                <a:effectLst/>
                <a:latin typeface="-apple-system"/>
              </a:rPr>
              <a:t>en Afrique (EUBAM en </a:t>
            </a:r>
            <a:r>
              <a:rPr lang="fr-FR" b="1" i="0" u="none" strike="noStrike" dirty="0">
                <a:solidFill>
                  <a:srgbClr val="212529"/>
                </a:solidFill>
                <a:effectLst/>
                <a:latin typeface="-apple-system"/>
              </a:rPr>
              <a:t>Libye</a:t>
            </a:r>
            <a:r>
              <a:rPr lang="fr-FR" b="0" i="0" u="none" strike="noStrike" dirty="0">
                <a:solidFill>
                  <a:srgbClr val="212529"/>
                </a:solidFill>
                <a:effectLst/>
                <a:latin typeface="-apple-system"/>
              </a:rPr>
              <a:t>, EUCAP Sahel au </a:t>
            </a:r>
            <a:r>
              <a:rPr lang="fr-FR" b="1" i="0" u="none" strike="noStrike" dirty="0">
                <a:solidFill>
                  <a:srgbClr val="212529"/>
                </a:solidFill>
                <a:effectLst/>
                <a:latin typeface="-apple-system"/>
              </a:rPr>
              <a:t>Mali</a:t>
            </a:r>
            <a:r>
              <a:rPr lang="fr-FR" b="0" i="0" u="none" strike="noStrike" dirty="0">
                <a:solidFill>
                  <a:srgbClr val="212529"/>
                </a:solidFill>
                <a:effectLst/>
                <a:latin typeface="-apple-system"/>
              </a:rPr>
              <a:t>, EUCAP Sahel au </a:t>
            </a:r>
            <a:r>
              <a:rPr lang="fr-FR" b="1" i="0" u="none" strike="noStrike" dirty="0">
                <a:solidFill>
                  <a:srgbClr val="212529"/>
                </a:solidFill>
                <a:effectLst/>
                <a:latin typeface="-apple-system"/>
              </a:rPr>
              <a:t>Niger</a:t>
            </a:r>
            <a:r>
              <a:rPr lang="fr-FR" b="0" i="0" u="none" strike="noStrike" dirty="0">
                <a:solidFill>
                  <a:srgbClr val="212529"/>
                </a:solidFill>
                <a:effectLst/>
                <a:latin typeface="-apple-system"/>
              </a:rPr>
              <a:t>, EUAM RCA en </a:t>
            </a:r>
            <a:r>
              <a:rPr lang="fr-FR" b="1" i="0" u="none" strike="noStrike" dirty="0">
                <a:solidFill>
                  <a:srgbClr val="212529"/>
                </a:solidFill>
                <a:effectLst/>
                <a:latin typeface="-apple-system"/>
              </a:rPr>
              <a:t>République centrafricaine </a:t>
            </a:r>
            <a:r>
              <a:rPr lang="fr-FR" b="0" i="0" u="none" strike="noStrike" dirty="0">
                <a:solidFill>
                  <a:srgbClr val="212529"/>
                </a:solidFill>
                <a:effectLst/>
                <a:latin typeface="-apple-system"/>
              </a:rPr>
              <a:t>et EUCAP </a:t>
            </a:r>
            <a:r>
              <a:rPr lang="fr-FR" b="1" i="0" u="none" strike="noStrike" dirty="0">
                <a:solidFill>
                  <a:srgbClr val="212529"/>
                </a:solidFill>
                <a:effectLst/>
                <a:latin typeface="-apple-system"/>
              </a:rPr>
              <a:t>Somalie</a:t>
            </a:r>
            <a:r>
              <a:rPr lang="fr-FR" b="0" i="0" u="none" strike="noStrike" dirty="0">
                <a:solidFill>
                  <a:srgbClr val="212529"/>
                </a:solidFill>
                <a:effectLst/>
                <a:latin typeface="-apple-system"/>
              </a:rPr>
              <a:t>).</a:t>
            </a:r>
          </a:p>
          <a:p>
            <a:pPr algn="l">
              <a:buFont typeface="Arial" panose="020B0604020202020204" pitchFamily="34" charset="0"/>
              <a:buChar char="•"/>
            </a:pPr>
            <a:endParaRPr lang="fr-FR" dirty="0">
              <a:solidFill>
                <a:srgbClr val="212529"/>
              </a:solidFill>
              <a:latin typeface="-apple-system"/>
            </a:endParaRPr>
          </a:p>
          <a:p>
            <a:pPr algn="l"/>
            <a:r>
              <a:rPr lang="fr-FR" b="1" i="0" u="none" strike="noStrike" dirty="0">
                <a:solidFill>
                  <a:srgbClr val="212529"/>
                </a:solidFill>
                <a:effectLst/>
                <a:latin typeface="-apple-system"/>
              </a:rPr>
              <a:t>Opérations militaires</a:t>
            </a:r>
            <a:br>
              <a:rPr lang="fr-FR" b="1" i="0" u="none" strike="noStrike" dirty="0">
                <a:solidFill>
                  <a:srgbClr val="212529"/>
                </a:solidFill>
                <a:effectLst/>
                <a:latin typeface="-apple-system"/>
              </a:rPr>
            </a:br>
            <a:r>
              <a:rPr lang="fr-FR" b="0" i="0" u="none" strike="noStrike" dirty="0">
                <a:solidFill>
                  <a:srgbClr val="212529"/>
                </a:solidFill>
                <a:effectLst/>
                <a:latin typeface="-apple-system"/>
              </a:rPr>
              <a:t>- EUFOR = EU Force (force opérationnelle de l’UE)</a:t>
            </a:r>
            <a:br>
              <a:rPr lang="fr-FR" b="0" i="0" u="none" strike="noStrike" dirty="0">
                <a:solidFill>
                  <a:srgbClr val="212529"/>
                </a:solidFill>
                <a:effectLst/>
                <a:latin typeface="-apple-system"/>
              </a:rPr>
            </a:br>
            <a:r>
              <a:rPr lang="fr-FR" b="0" i="0" u="none" strike="noStrike" dirty="0">
                <a:solidFill>
                  <a:srgbClr val="212529"/>
                </a:solidFill>
                <a:effectLst/>
                <a:latin typeface="-apple-system"/>
              </a:rPr>
              <a:t>- EUNAVFOR = EU Naval Force (force navale européenne)</a:t>
            </a:r>
            <a:br>
              <a:rPr lang="fr-FR" b="0" i="0" u="none" strike="noStrike" dirty="0">
                <a:solidFill>
                  <a:srgbClr val="212529"/>
                </a:solidFill>
                <a:effectLst/>
                <a:latin typeface="-apple-system"/>
              </a:rPr>
            </a:br>
            <a:r>
              <a:rPr lang="fr-FR" b="0" i="0" u="none" strike="noStrike" dirty="0">
                <a:solidFill>
                  <a:srgbClr val="212529"/>
                </a:solidFill>
                <a:effectLst/>
                <a:latin typeface="-apple-system"/>
              </a:rPr>
              <a:t>- EUTM = EU Training Mission (mission de formation de l’UE)</a:t>
            </a:r>
          </a:p>
          <a:p>
            <a:pPr algn="l"/>
            <a:r>
              <a:rPr lang="fr-FR" b="1" i="0" u="none" strike="noStrike" dirty="0">
                <a:solidFill>
                  <a:srgbClr val="212529"/>
                </a:solidFill>
                <a:effectLst/>
                <a:latin typeface="-apple-system"/>
              </a:rPr>
              <a:t>Missions civiles</a:t>
            </a:r>
            <a:br>
              <a:rPr lang="fr-FR" b="0" i="0" u="none" strike="noStrike" dirty="0">
                <a:solidFill>
                  <a:srgbClr val="212529"/>
                </a:solidFill>
                <a:effectLst/>
                <a:latin typeface="-apple-system"/>
              </a:rPr>
            </a:br>
            <a:r>
              <a:rPr lang="fr-FR" b="0" i="0" u="none" strike="noStrike" dirty="0">
                <a:solidFill>
                  <a:srgbClr val="212529"/>
                </a:solidFill>
                <a:effectLst/>
                <a:latin typeface="-apple-system"/>
              </a:rPr>
              <a:t>- EULEX = EU Rule of Law Mission (mission état de droit)</a:t>
            </a:r>
            <a:br>
              <a:rPr lang="fr-FR" b="0" i="0" u="none" strike="noStrike" dirty="0">
                <a:solidFill>
                  <a:srgbClr val="212529"/>
                </a:solidFill>
                <a:effectLst/>
                <a:latin typeface="-apple-system"/>
              </a:rPr>
            </a:br>
            <a:r>
              <a:rPr lang="fr-FR" b="0" i="0" u="none" strike="noStrike" dirty="0">
                <a:solidFill>
                  <a:srgbClr val="212529"/>
                </a:solidFill>
                <a:effectLst/>
                <a:latin typeface="-apple-system"/>
              </a:rPr>
              <a:t>- EUPOL = EU Police Mission (mission de police)</a:t>
            </a:r>
            <a:br>
              <a:rPr lang="fr-FR" b="0" i="0" u="none" strike="noStrike" dirty="0">
                <a:solidFill>
                  <a:srgbClr val="212529"/>
                </a:solidFill>
                <a:effectLst/>
                <a:latin typeface="-apple-system"/>
              </a:rPr>
            </a:br>
            <a:r>
              <a:rPr lang="fr-FR" b="0" i="0" u="none" strike="noStrike" dirty="0">
                <a:solidFill>
                  <a:srgbClr val="212529"/>
                </a:solidFill>
                <a:effectLst/>
                <a:latin typeface="-apple-system"/>
              </a:rPr>
              <a:t>- EUMM = EU Monitoring Mission (mission d’observation)</a:t>
            </a:r>
            <a:br>
              <a:rPr lang="fr-FR" b="0" i="0" u="none" strike="noStrike" dirty="0">
                <a:solidFill>
                  <a:srgbClr val="212529"/>
                </a:solidFill>
                <a:effectLst/>
                <a:latin typeface="-apple-system"/>
              </a:rPr>
            </a:br>
            <a:r>
              <a:rPr lang="fr-FR" b="0" i="0" u="none" strike="noStrike" dirty="0">
                <a:solidFill>
                  <a:srgbClr val="212529"/>
                </a:solidFill>
                <a:effectLst/>
                <a:latin typeface="-apple-system"/>
              </a:rPr>
              <a:t>- EUCAP = EU </a:t>
            </a:r>
            <a:r>
              <a:rPr lang="fr-FR" b="0" i="0" u="none" strike="noStrike" dirty="0" err="1">
                <a:solidFill>
                  <a:srgbClr val="212529"/>
                </a:solidFill>
                <a:effectLst/>
                <a:latin typeface="-apple-system"/>
              </a:rPr>
              <a:t>Capacity</a:t>
            </a:r>
            <a:r>
              <a:rPr lang="fr-FR" b="0" i="0" u="none" strike="noStrike" dirty="0">
                <a:solidFill>
                  <a:srgbClr val="212529"/>
                </a:solidFill>
                <a:effectLst/>
                <a:latin typeface="-apple-system"/>
              </a:rPr>
              <a:t> Building Mission (mission de renforcement des capacités)</a:t>
            </a:r>
            <a:br>
              <a:rPr lang="fr-FR" b="0" i="0" u="none" strike="noStrike" dirty="0">
                <a:solidFill>
                  <a:srgbClr val="212529"/>
                </a:solidFill>
                <a:effectLst/>
                <a:latin typeface="-apple-system"/>
              </a:rPr>
            </a:br>
            <a:r>
              <a:rPr lang="fr-FR" b="0" i="0" u="none" strike="noStrike" dirty="0">
                <a:solidFill>
                  <a:srgbClr val="212529"/>
                </a:solidFill>
                <a:effectLst/>
                <a:latin typeface="-apple-system"/>
              </a:rPr>
              <a:t>- EUAM = EU Advisory Mission (mission de conseil)</a:t>
            </a:r>
          </a:p>
        </p:txBody>
      </p:sp>
    </p:spTree>
    <p:extLst>
      <p:ext uri="{BB962C8B-B14F-4D97-AF65-F5344CB8AC3E}">
        <p14:creationId xmlns:p14="http://schemas.microsoft.com/office/powerpoint/2010/main" val="155979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B17BB35-7243-83AF-F4F4-A062B30FE45F}"/>
              </a:ext>
            </a:extLst>
          </p:cNvPr>
          <p:cNvSpPr txBox="1"/>
          <p:nvPr/>
        </p:nvSpPr>
        <p:spPr>
          <a:xfrm>
            <a:off x="1092531" y="1116281"/>
            <a:ext cx="10058400" cy="4001095"/>
          </a:xfrm>
          <a:prstGeom prst="rect">
            <a:avLst/>
          </a:prstGeom>
          <a:noFill/>
        </p:spPr>
        <p:txBody>
          <a:bodyPr wrap="square">
            <a:spAutoFit/>
          </a:bodyPr>
          <a:lstStyle/>
          <a:p>
            <a:pPr>
              <a:spcAft>
                <a:spcPts val="600"/>
              </a:spcAft>
            </a:pPr>
            <a:r>
              <a:rPr lang="fr-FR" sz="2800" b="1" dirty="0"/>
              <a:t>Les limites du </a:t>
            </a:r>
            <a:r>
              <a:rPr lang="fr-FR" sz="2800" b="1" i="1" dirty="0"/>
              <a:t>soft power </a:t>
            </a:r>
            <a:endParaRPr lang="fr-FR" sz="2800" dirty="0"/>
          </a:p>
          <a:p>
            <a:pPr>
              <a:spcAft>
                <a:spcPts val="600"/>
              </a:spcAft>
            </a:pPr>
            <a:r>
              <a:rPr lang="fr-FR" sz="2800" dirty="0"/>
              <a:t>- Les 27 doivent parler d’une seule voix (veto)</a:t>
            </a:r>
          </a:p>
          <a:p>
            <a:pPr>
              <a:spcAft>
                <a:spcPts val="600"/>
              </a:spcAft>
            </a:pPr>
            <a:r>
              <a:rPr lang="fr-FR" sz="2800" dirty="0"/>
              <a:t>- L’UE n’a pas de siège à l’ONU </a:t>
            </a:r>
          </a:p>
          <a:p>
            <a:pPr>
              <a:spcAft>
                <a:spcPts val="600"/>
              </a:spcAft>
            </a:pPr>
            <a:r>
              <a:rPr lang="fr-FR" sz="2800" dirty="0"/>
              <a:t>- La France dispose d’un siège au Conseil de Sécurité des NU</a:t>
            </a:r>
          </a:p>
          <a:p>
            <a:pPr>
              <a:spcAft>
                <a:spcPts val="600"/>
              </a:spcAft>
            </a:pPr>
            <a:r>
              <a:rPr lang="fr-FR" sz="2800" dirty="0"/>
              <a:t>- dépendance à l’égard de l’OTAN (23 des 27 Etats sont membres de l’OTAN)</a:t>
            </a:r>
          </a:p>
          <a:p>
            <a:pPr>
              <a:spcAft>
                <a:spcPts val="600"/>
              </a:spcAft>
            </a:pPr>
            <a:r>
              <a:rPr lang="fr-FR" sz="2800" dirty="0"/>
              <a:t>- Trop peu de dépenses en matière militaire</a:t>
            </a:r>
          </a:p>
          <a:p>
            <a:pPr>
              <a:spcAft>
                <a:spcPts val="600"/>
              </a:spcAft>
            </a:pPr>
            <a:r>
              <a:rPr lang="fr-FR" sz="2800" dirty="0"/>
              <a:t>- Absence de </a:t>
            </a:r>
            <a:r>
              <a:rPr lang="fr-FR" sz="2800" i="1" dirty="0"/>
              <a:t>leadership</a:t>
            </a:r>
          </a:p>
        </p:txBody>
      </p:sp>
    </p:spTree>
    <p:extLst>
      <p:ext uri="{BB962C8B-B14F-4D97-AF65-F5344CB8AC3E}">
        <p14:creationId xmlns:p14="http://schemas.microsoft.com/office/powerpoint/2010/main" val="92342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BCABCCE-9D05-3EBD-3C8C-34344C2CBFB3}"/>
              </a:ext>
            </a:extLst>
          </p:cNvPr>
          <p:cNvPicPr>
            <a:picLocks noGrp="1" noChangeAspect="1"/>
          </p:cNvPicPr>
          <p:nvPr>
            <p:ph idx="4294967295"/>
          </p:nvPr>
        </p:nvPicPr>
        <p:blipFill>
          <a:blip r:embed="rId2"/>
          <a:stretch>
            <a:fillRect/>
          </a:stretch>
        </p:blipFill>
        <p:spPr>
          <a:xfrm>
            <a:off x="1381897" y="160180"/>
            <a:ext cx="9428205" cy="6537640"/>
          </a:xfrm>
        </p:spPr>
      </p:pic>
    </p:spTree>
    <p:extLst>
      <p:ext uri="{BB962C8B-B14F-4D97-AF65-F5344CB8AC3E}">
        <p14:creationId xmlns:p14="http://schemas.microsoft.com/office/powerpoint/2010/main" val="28325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38D0D-451D-BDD9-4855-2335F7F72C55}"/>
              </a:ext>
            </a:extLst>
          </p:cNvPr>
          <p:cNvSpPr>
            <a:spLocks noGrp="1"/>
          </p:cNvSpPr>
          <p:nvPr>
            <p:ph type="title"/>
          </p:nvPr>
        </p:nvSpPr>
        <p:spPr>
          <a:xfrm>
            <a:off x="2231136" y="976589"/>
            <a:ext cx="7729728" cy="1188720"/>
          </a:xfrm>
        </p:spPr>
        <p:txBody>
          <a:bodyPr/>
          <a:lstStyle/>
          <a:p>
            <a:r>
              <a:rPr lang="fr-FR" dirty="0"/>
              <a:t>L’UE : quel numéro de téléphone ?</a:t>
            </a:r>
          </a:p>
        </p:txBody>
      </p:sp>
      <p:pic>
        <p:nvPicPr>
          <p:cNvPr id="5" name="Espace réservé du contenu 4">
            <a:extLst>
              <a:ext uri="{FF2B5EF4-FFF2-40B4-BE49-F238E27FC236}">
                <a16:creationId xmlns:a16="http://schemas.microsoft.com/office/drawing/2014/main" id="{5D39F23F-78BE-9C0E-A80C-7A7C0A75E887}"/>
              </a:ext>
            </a:extLst>
          </p:cNvPr>
          <p:cNvPicPr>
            <a:picLocks noGrp="1" noChangeAspect="1"/>
          </p:cNvPicPr>
          <p:nvPr>
            <p:ph idx="1"/>
          </p:nvPr>
        </p:nvPicPr>
        <p:blipFill>
          <a:blip r:embed="rId2"/>
          <a:stretch>
            <a:fillRect/>
          </a:stretch>
        </p:blipFill>
        <p:spPr>
          <a:xfrm>
            <a:off x="1317911" y="2625404"/>
            <a:ext cx="2170671" cy="3256007"/>
          </a:xfrm>
        </p:spPr>
      </p:pic>
      <p:pic>
        <p:nvPicPr>
          <p:cNvPr id="7" name="Image 6">
            <a:extLst>
              <a:ext uri="{FF2B5EF4-FFF2-40B4-BE49-F238E27FC236}">
                <a16:creationId xmlns:a16="http://schemas.microsoft.com/office/drawing/2014/main" id="{64FDD257-B7C2-484A-69F7-398170A9F6E3}"/>
              </a:ext>
            </a:extLst>
          </p:cNvPr>
          <p:cNvPicPr>
            <a:picLocks noChangeAspect="1"/>
          </p:cNvPicPr>
          <p:nvPr/>
        </p:nvPicPr>
        <p:blipFill>
          <a:blip r:embed="rId3"/>
          <a:stretch>
            <a:fillRect/>
          </a:stretch>
        </p:blipFill>
        <p:spPr>
          <a:xfrm>
            <a:off x="4871842" y="2625404"/>
            <a:ext cx="2448315" cy="3256007"/>
          </a:xfrm>
          <a:prstGeom prst="rect">
            <a:avLst/>
          </a:prstGeom>
        </p:spPr>
      </p:pic>
      <p:pic>
        <p:nvPicPr>
          <p:cNvPr id="9" name="Image 8">
            <a:extLst>
              <a:ext uri="{FF2B5EF4-FFF2-40B4-BE49-F238E27FC236}">
                <a16:creationId xmlns:a16="http://schemas.microsoft.com/office/drawing/2014/main" id="{5FA087D3-2F75-BB82-CA28-05C261D37C43}"/>
              </a:ext>
            </a:extLst>
          </p:cNvPr>
          <p:cNvPicPr>
            <a:picLocks noChangeAspect="1"/>
          </p:cNvPicPr>
          <p:nvPr/>
        </p:nvPicPr>
        <p:blipFill>
          <a:blip r:embed="rId4"/>
          <a:stretch>
            <a:fillRect/>
          </a:stretch>
        </p:blipFill>
        <p:spPr>
          <a:xfrm>
            <a:off x="8456139" y="2625404"/>
            <a:ext cx="2170671" cy="3256007"/>
          </a:xfrm>
          <a:prstGeom prst="rect">
            <a:avLst/>
          </a:prstGeom>
        </p:spPr>
      </p:pic>
    </p:spTree>
    <p:extLst>
      <p:ext uri="{BB962C8B-B14F-4D97-AF65-F5344CB8AC3E}">
        <p14:creationId xmlns:p14="http://schemas.microsoft.com/office/powerpoint/2010/main" val="281676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2F342-5ED7-527B-0192-C6A2D46592B2}"/>
              </a:ext>
            </a:extLst>
          </p:cNvPr>
          <p:cNvSpPr>
            <a:spLocks noGrp="1"/>
          </p:cNvSpPr>
          <p:nvPr>
            <p:ph type="ctrTitle"/>
          </p:nvPr>
        </p:nvSpPr>
        <p:spPr/>
        <p:txBody>
          <a:bodyPr/>
          <a:lstStyle/>
          <a:p>
            <a:r>
              <a:rPr lang="fr-FR" dirty="0"/>
              <a:t>Les défis actuels</a:t>
            </a:r>
          </a:p>
        </p:txBody>
      </p:sp>
      <p:sp>
        <p:nvSpPr>
          <p:cNvPr id="3" name="Sous-titre 2">
            <a:extLst>
              <a:ext uri="{FF2B5EF4-FFF2-40B4-BE49-F238E27FC236}">
                <a16:creationId xmlns:a16="http://schemas.microsoft.com/office/drawing/2014/main" id="{48409692-C9C4-DF54-9F38-AEE26234501E}"/>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4864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6091B-CAFD-5E87-EE1B-0221F75CCDF4}"/>
              </a:ext>
            </a:extLst>
          </p:cNvPr>
          <p:cNvSpPr>
            <a:spLocks noGrp="1"/>
          </p:cNvSpPr>
          <p:nvPr>
            <p:ph type="title"/>
          </p:nvPr>
        </p:nvSpPr>
        <p:spPr/>
        <p:txBody>
          <a:bodyPr/>
          <a:lstStyle/>
          <a:p>
            <a:r>
              <a:rPr lang="fr-FR" dirty="0"/>
              <a:t>Election de Trump aux USA</a:t>
            </a:r>
          </a:p>
        </p:txBody>
      </p:sp>
      <p:sp>
        <p:nvSpPr>
          <p:cNvPr id="3" name="Espace réservé du contenu 2">
            <a:extLst>
              <a:ext uri="{FF2B5EF4-FFF2-40B4-BE49-F238E27FC236}">
                <a16:creationId xmlns:a16="http://schemas.microsoft.com/office/drawing/2014/main" id="{BEB94391-5360-3C5E-CF39-724B38141208}"/>
              </a:ext>
            </a:extLst>
          </p:cNvPr>
          <p:cNvSpPr>
            <a:spLocks noGrp="1"/>
          </p:cNvSpPr>
          <p:nvPr>
            <p:ph idx="1"/>
          </p:nvPr>
        </p:nvSpPr>
        <p:spPr>
          <a:xfrm>
            <a:off x="790832" y="2638044"/>
            <a:ext cx="10861589" cy="3453837"/>
          </a:xfrm>
        </p:spPr>
        <p:txBody>
          <a:bodyPr>
            <a:normAutofit fontScale="92500" lnSpcReduction="10000"/>
          </a:bodyPr>
          <a:lstStyle/>
          <a:p>
            <a:pPr algn="l">
              <a:buFont typeface="Arial" panose="020B0604020202020204" pitchFamily="34" charset="0"/>
              <a:buChar char="•"/>
            </a:pPr>
            <a:r>
              <a:rPr lang="fr-FR" sz="2800" b="1" dirty="0">
                <a:solidFill>
                  <a:srgbClr val="000000"/>
                </a:solidFill>
                <a:latin typeface="Inter"/>
              </a:rPr>
              <a:t>C</a:t>
            </a:r>
            <a:r>
              <a:rPr lang="fr-FR" sz="2800" b="1" i="0" u="none" strike="noStrike" dirty="0">
                <a:solidFill>
                  <a:srgbClr val="000000"/>
                </a:solidFill>
                <a:effectLst/>
                <a:latin typeface="Inter"/>
              </a:rPr>
              <a:t>hangement de politique étrangère : unilatéralisme vs multilatéralisme </a:t>
            </a:r>
            <a:r>
              <a:rPr lang="fr-FR" sz="2800" b="0" i="0" u="none" strike="noStrike" dirty="0">
                <a:solidFill>
                  <a:srgbClr val="000000"/>
                </a:solidFill>
                <a:effectLst/>
                <a:latin typeface="Inter"/>
              </a:rPr>
              <a:t>(Trump 1 : retrait des USA des Accords de Paris, de l’Accord sur le nucléaire iranien, protectionnisme économique, position sur Israël, sur l’Ukraine)</a:t>
            </a:r>
          </a:p>
          <a:p>
            <a:pPr algn="l">
              <a:buFont typeface="Arial" panose="020B0604020202020204" pitchFamily="34" charset="0"/>
              <a:buChar char="•"/>
            </a:pPr>
            <a:r>
              <a:rPr lang="fr-FR" sz="2800" b="1" i="0" u="none" strike="noStrike" dirty="0">
                <a:solidFill>
                  <a:srgbClr val="000000"/>
                </a:solidFill>
                <a:effectLst/>
                <a:latin typeface="Inter"/>
              </a:rPr>
              <a:t>Conséquences pour l'UE : incitation à renforcer son autonomie stratégique</a:t>
            </a:r>
            <a:r>
              <a:rPr lang="fr-FR" sz="2800" b="0" i="0" u="none" strike="noStrike" dirty="0">
                <a:solidFill>
                  <a:srgbClr val="000000"/>
                </a:solidFill>
                <a:effectLst/>
                <a:latin typeface="Inter"/>
              </a:rPr>
              <a:t>, notamment vis-à-vis de l’OTAN</a:t>
            </a:r>
          </a:p>
          <a:p>
            <a:pPr algn="l">
              <a:buFont typeface="Arial" panose="020B0604020202020204" pitchFamily="34" charset="0"/>
              <a:buChar char="•"/>
            </a:pPr>
            <a:r>
              <a:rPr lang="fr-FR" sz="2800" b="1" i="0" u="none" strike="noStrike" dirty="0">
                <a:solidFill>
                  <a:srgbClr val="000000"/>
                </a:solidFill>
                <a:effectLst/>
                <a:latin typeface="Inter"/>
              </a:rPr>
              <a:t>Évolution des relations transatlantiques </a:t>
            </a:r>
            <a:r>
              <a:rPr lang="fr-FR" sz="2800" b="0" i="0" u="none" strike="noStrike" dirty="0">
                <a:solidFill>
                  <a:srgbClr val="000000"/>
                </a:solidFill>
                <a:effectLst/>
                <a:latin typeface="Inter"/>
              </a:rPr>
              <a:t>: tensions, mais aussi opportunités de coopération sur des sujets globaux (notamment préoccupations sécuritaires liées à la Russie et à la Chine).</a:t>
            </a:r>
          </a:p>
          <a:p>
            <a:endParaRPr lang="fr-FR" dirty="0"/>
          </a:p>
        </p:txBody>
      </p:sp>
    </p:spTree>
    <p:extLst>
      <p:ext uri="{BB962C8B-B14F-4D97-AF65-F5344CB8AC3E}">
        <p14:creationId xmlns:p14="http://schemas.microsoft.com/office/powerpoint/2010/main" val="97931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05387C-3B4D-E27A-17A6-F8343B369BB0}"/>
              </a:ext>
            </a:extLst>
          </p:cNvPr>
          <p:cNvSpPr>
            <a:spLocks noGrp="1"/>
          </p:cNvSpPr>
          <p:nvPr>
            <p:ph type="title"/>
          </p:nvPr>
        </p:nvSpPr>
        <p:spPr/>
        <p:txBody>
          <a:bodyPr/>
          <a:lstStyle/>
          <a:p>
            <a:r>
              <a:rPr lang="fr-FR" dirty="0"/>
              <a:t>Guerre au Proche-Orient</a:t>
            </a:r>
          </a:p>
        </p:txBody>
      </p:sp>
      <p:sp>
        <p:nvSpPr>
          <p:cNvPr id="3" name="Espace réservé du contenu 2">
            <a:extLst>
              <a:ext uri="{FF2B5EF4-FFF2-40B4-BE49-F238E27FC236}">
                <a16:creationId xmlns:a16="http://schemas.microsoft.com/office/drawing/2014/main" id="{5C582CB1-50AB-0B41-C82B-DA4BB190E8FF}"/>
              </a:ext>
            </a:extLst>
          </p:cNvPr>
          <p:cNvSpPr>
            <a:spLocks noGrp="1"/>
          </p:cNvSpPr>
          <p:nvPr>
            <p:ph idx="1"/>
          </p:nvPr>
        </p:nvSpPr>
        <p:spPr>
          <a:xfrm>
            <a:off x="1272746" y="2638044"/>
            <a:ext cx="9477632" cy="3404410"/>
          </a:xfrm>
        </p:spPr>
        <p:txBody>
          <a:bodyPr>
            <a:normAutofit/>
          </a:bodyPr>
          <a:lstStyle/>
          <a:p>
            <a:pPr algn="l">
              <a:buFont typeface="Arial" panose="020B0604020202020204" pitchFamily="34" charset="0"/>
              <a:buChar char="•"/>
            </a:pPr>
            <a:r>
              <a:rPr lang="fr-FR" sz="2800" b="1" i="0" u="none" strike="noStrike" dirty="0">
                <a:solidFill>
                  <a:srgbClr val="000000"/>
                </a:solidFill>
                <a:effectLst/>
                <a:latin typeface="Inter"/>
              </a:rPr>
              <a:t>Rôle de l'UE en tant qu'acteur diplomatique </a:t>
            </a:r>
            <a:r>
              <a:rPr lang="fr-FR" sz="2800" b="0" i="0" u="none" strike="noStrike" dirty="0">
                <a:solidFill>
                  <a:srgbClr val="000000"/>
                </a:solidFill>
                <a:effectLst/>
                <a:latin typeface="Inter"/>
              </a:rPr>
              <a:t>: promotion du processus de paix, aide humanitaire.</a:t>
            </a:r>
          </a:p>
          <a:p>
            <a:pPr algn="l">
              <a:buFont typeface="Arial" panose="020B0604020202020204" pitchFamily="34" charset="0"/>
              <a:buChar char="•"/>
            </a:pPr>
            <a:r>
              <a:rPr lang="fr-FR" sz="2800" b="1" i="0" u="none" strike="noStrike" dirty="0">
                <a:solidFill>
                  <a:srgbClr val="000000"/>
                </a:solidFill>
                <a:effectLst/>
                <a:latin typeface="Inter"/>
              </a:rPr>
              <a:t>Défis pour l'UE </a:t>
            </a:r>
            <a:r>
              <a:rPr lang="fr-FR" sz="2800" b="0" i="0" u="none" strike="noStrike" dirty="0">
                <a:solidFill>
                  <a:srgbClr val="000000"/>
                </a:solidFill>
                <a:effectLst/>
                <a:latin typeface="Inter"/>
              </a:rPr>
              <a:t>: gestion des flux migratoires, lutte contre le terrorisme, et relations avec des acteurs comme la Turquie et l'Iran (</a:t>
            </a:r>
            <a:r>
              <a:rPr lang="fr-FR" sz="2800" b="0" i="1" u="none" strike="noStrike" dirty="0">
                <a:solidFill>
                  <a:srgbClr val="000000"/>
                </a:solidFill>
                <a:effectLst/>
                <a:latin typeface="Inter"/>
              </a:rPr>
              <a:t>Cf</a:t>
            </a:r>
            <a:r>
              <a:rPr lang="fr-FR" sz="2800" b="0" i="0" u="none" strike="noStrike" dirty="0">
                <a:solidFill>
                  <a:srgbClr val="000000"/>
                </a:solidFill>
                <a:effectLst/>
                <a:latin typeface="Inter"/>
              </a:rPr>
              <a:t>. Macron : « Iran principal défi sécuritaire »)</a:t>
            </a:r>
          </a:p>
          <a:p>
            <a:pPr algn="l">
              <a:buFont typeface="Arial" panose="020B0604020202020204" pitchFamily="34" charset="0"/>
              <a:buChar char="•"/>
            </a:pPr>
            <a:r>
              <a:rPr lang="fr-FR" sz="2800" b="1" i="0" u="none" strike="noStrike" dirty="0">
                <a:solidFill>
                  <a:srgbClr val="000000"/>
                </a:solidFill>
                <a:effectLst/>
                <a:latin typeface="Inter"/>
              </a:rPr>
              <a:t>Importance de l'unité au sein de l'UE </a:t>
            </a:r>
            <a:r>
              <a:rPr lang="fr-FR" sz="2800" b="0" i="0" u="none" strike="noStrike" dirty="0">
                <a:solidFill>
                  <a:srgbClr val="000000"/>
                </a:solidFill>
                <a:effectLst/>
                <a:latin typeface="Inter"/>
              </a:rPr>
              <a:t>pour aborder ces questions complexes</a:t>
            </a:r>
          </a:p>
        </p:txBody>
      </p:sp>
    </p:spTree>
    <p:extLst>
      <p:ext uri="{BB962C8B-B14F-4D97-AF65-F5344CB8AC3E}">
        <p14:creationId xmlns:p14="http://schemas.microsoft.com/office/powerpoint/2010/main" val="362478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56F34-2A09-44A7-2920-828E0A7DA99C}"/>
              </a:ext>
            </a:extLst>
          </p:cNvPr>
          <p:cNvSpPr>
            <a:spLocks noGrp="1"/>
          </p:cNvSpPr>
          <p:nvPr>
            <p:ph type="title"/>
          </p:nvPr>
        </p:nvSpPr>
        <p:spPr/>
        <p:txBody>
          <a:bodyPr/>
          <a:lstStyle/>
          <a:p>
            <a:r>
              <a:rPr lang="fr-FR" dirty="0"/>
              <a:t>Conflit russo-ukrainien</a:t>
            </a:r>
          </a:p>
        </p:txBody>
      </p:sp>
      <p:sp>
        <p:nvSpPr>
          <p:cNvPr id="3" name="Espace réservé du contenu 2">
            <a:extLst>
              <a:ext uri="{FF2B5EF4-FFF2-40B4-BE49-F238E27FC236}">
                <a16:creationId xmlns:a16="http://schemas.microsoft.com/office/drawing/2014/main" id="{D25B43E7-CEBA-9AF9-A05B-10C9FE88C8FC}"/>
              </a:ext>
            </a:extLst>
          </p:cNvPr>
          <p:cNvSpPr>
            <a:spLocks noGrp="1"/>
          </p:cNvSpPr>
          <p:nvPr>
            <p:ph idx="1"/>
          </p:nvPr>
        </p:nvSpPr>
        <p:spPr>
          <a:xfrm>
            <a:off x="468630" y="2457450"/>
            <a:ext cx="11304269" cy="3671501"/>
          </a:xfrm>
        </p:spPr>
        <p:txBody>
          <a:bodyPr>
            <a:normAutofit fontScale="92500" lnSpcReduction="20000"/>
          </a:bodyPr>
          <a:lstStyle/>
          <a:p>
            <a:pPr algn="l">
              <a:buFont typeface="Arial" panose="020B0604020202020204" pitchFamily="34" charset="0"/>
              <a:buChar char="•"/>
            </a:pPr>
            <a:r>
              <a:rPr lang="fr-FR" sz="2800" b="1" i="0" u="none" strike="noStrike" dirty="0">
                <a:solidFill>
                  <a:srgbClr val="000000"/>
                </a:solidFill>
                <a:effectLst/>
                <a:latin typeface="Inter"/>
              </a:rPr>
              <a:t>Réponse de l'UE face à l'agression russe </a:t>
            </a:r>
            <a:r>
              <a:rPr lang="fr-FR" sz="2800" b="0" i="0" u="none" strike="noStrike" dirty="0">
                <a:solidFill>
                  <a:srgbClr val="000000"/>
                </a:solidFill>
                <a:effectLst/>
                <a:latin typeface="Inter"/>
              </a:rPr>
              <a:t>: sanctions (individuelles, diplomatiques, économiques), soutien à l'Ukraine (Facilité pour l’Ukraine 50 mds € 2024-2027, livraison d’armes) </a:t>
            </a:r>
          </a:p>
          <a:p>
            <a:pPr algn="l">
              <a:buFont typeface="Arial" panose="020B0604020202020204" pitchFamily="34" charset="0"/>
              <a:buChar char="•"/>
            </a:pPr>
            <a:r>
              <a:rPr lang="fr-FR" sz="2800" b="0" i="0" u="none" strike="noStrike" dirty="0">
                <a:solidFill>
                  <a:srgbClr val="000000"/>
                </a:solidFill>
                <a:effectLst/>
                <a:latin typeface="Inter"/>
              </a:rPr>
              <a:t>Discussion sur la </a:t>
            </a:r>
            <a:r>
              <a:rPr lang="fr-FR" sz="2800" b="1" i="0" u="none" strike="noStrike" dirty="0">
                <a:solidFill>
                  <a:srgbClr val="000000"/>
                </a:solidFill>
                <a:effectLst/>
                <a:latin typeface="Inter"/>
              </a:rPr>
              <a:t>sécurité énergétique </a:t>
            </a:r>
            <a:r>
              <a:rPr lang="fr-FR" sz="2800" b="0" i="0" u="none" strike="noStrike" dirty="0">
                <a:solidFill>
                  <a:srgbClr val="000000"/>
                </a:solidFill>
                <a:effectLst/>
                <a:latin typeface="Inter"/>
              </a:rPr>
              <a:t>et la dépendance aux ressources russes : efforts pour diversifier les sources d'énergie.</a:t>
            </a:r>
          </a:p>
          <a:p>
            <a:pPr algn="l">
              <a:buFont typeface="Arial" panose="020B0604020202020204" pitchFamily="34" charset="0"/>
              <a:buChar char="•"/>
            </a:pPr>
            <a:r>
              <a:rPr lang="fr-FR" sz="2800" b="1" i="0" u="none" strike="noStrike" dirty="0">
                <a:solidFill>
                  <a:srgbClr val="000000"/>
                </a:solidFill>
                <a:effectLst/>
                <a:latin typeface="Inter"/>
              </a:rPr>
              <a:t>Renforcement de la coopération en matière de défense et de sécurité </a:t>
            </a:r>
            <a:r>
              <a:rPr lang="fr-FR" sz="2800" b="0" i="0" u="none" strike="noStrike" dirty="0">
                <a:solidFill>
                  <a:srgbClr val="000000"/>
                </a:solidFill>
                <a:effectLst/>
                <a:latin typeface="Inter"/>
              </a:rPr>
              <a:t>(nov. 24 : 1</a:t>
            </a:r>
            <a:r>
              <a:rPr lang="fr-FR" sz="2800" b="0" i="0" u="none" strike="noStrike" baseline="30000" dirty="0">
                <a:solidFill>
                  <a:srgbClr val="000000"/>
                </a:solidFill>
                <a:effectLst/>
                <a:latin typeface="Inter"/>
              </a:rPr>
              <a:t>er</a:t>
            </a:r>
            <a:r>
              <a:rPr lang="fr-FR" sz="2800" b="0" i="0" u="none" strike="noStrike" dirty="0">
                <a:solidFill>
                  <a:srgbClr val="000000"/>
                </a:solidFill>
                <a:effectLst/>
                <a:latin typeface="Inter"/>
              </a:rPr>
              <a:t> financement par l’UE d’achats conjoints de matériel militaire par 20 Etats membres de l’UE)</a:t>
            </a:r>
          </a:p>
          <a:p>
            <a:pPr algn="l">
              <a:buFont typeface="Arial" panose="020B0604020202020204" pitchFamily="34" charset="0"/>
              <a:buChar char="•"/>
            </a:pPr>
            <a:r>
              <a:rPr lang="fr-FR" sz="2800" dirty="0">
                <a:solidFill>
                  <a:srgbClr val="000000"/>
                </a:solidFill>
                <a:latin typeface="Inter"/>
              </a:rPr>
              <a:t>Pérennité de ce front commun européen ?</a:t>
            </a:r>
            <a:endParaRPr lang="fr-FR" sz="2800" b="0" i="0" u="none" strike="noStrike" dirty="0">
              <a:solidFill>
                <a:srgbClr val="000000"/>
              </a:solidFill>
              <a:effectLst/>
              <a:latin typeface="Inter"/>
            </a:endParaRPr>
          </a:p>
        </p:txBody>
      </p:sp>
    </p:spTree>
    <p:extLst>
      <p:ext uri="{BB962C8B-B14F-4D97-AF65-F5344CB8AC3E}">
        <p14:creationId xmlns:p14="http://schemas.microsoft.com/office/powerpoint/2010/main" val="315346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BA964C-13C2-03DC-21DC-E11B15B012A9}"/>
              </a:ext>
            </a:extLst>
          </p:cNvPr>
          <p:cNvSpPr>
            <a:spLocks noGrp="1"/>
          </p:cNvSpPr>
          <p:nvPr>
            <p:ph type="title"/>
          </p:nvPr>
        </p:nvSpPr>
        <p:spPr/>
        <p:txBody>
          <a:bodyPr/>
          <a:lstStyle/>
          <a:p>
            <a:r>
              <a:rPr lang="fr-FR" dirty="0"/>
              <a:t>Montée en puissance de la Chine</a:t>
            </a:r>
          </a:p>
        </p:txBody>
      </p:sp>
      <p:sp>
        <p:nvSpPr>
          <p:cNvPr id="3" name="Espace réservé du contenu 2">
            <a:extLst>
              <a:ext uri="{FF2B5EF4-FFF2-40B4-BE49-F238E27FC236}">
                <a16:creationId xmlns:a16="http://schemas.microsoft.com/office/drawing/2014/main" id="{D5B3BD67-0C7C-8D46-F60E-599D27DB24FA}"/>
              </a:ext>
            </a:extLst>
          </p:cNvPr>
          <p:cNvSpPr>
            <a:spLocks noGrp="1"/>
          </p:cNvSpPr>
          <p:nvPr>
            <p:ph idx="1"/>
          </p:nvPr>
        </p:nvSpPr>
        <p:spPr>
          <a:xfrm>
            <a:off x="688769" y="2638044"/>
            <a:ext cx="10937174" cy="3834008"/>
          </a:xfrm>
        </p:spPr>
        <p:txBody>
          <a:bodyPr>
            <a:normAutofit/>
          </a:bodyPr>
          <a:lstStyle/>
          <a:p>
            <a:r>
              <a:rPr lang="fr-FR" sz="2800" b="1" dirty="0"/>
              <a:t>Impérialisme économique </a:t>
            </a:r>
            <a:r>
              <a:rPr lang="fr-FR" sz="2800" dirty="0"/>
              <a:t>: politique de subvention des exportations (cf. véhicules électriques), investissements massifs dans les matières premières critiques et développement de l’autonomie stratégique (IA)</a:t>
            </a:r>
          </a:p>
          <a:p>
            <a:r>
              <a:rPr lang="fr-FR" sz="2800" dirty="0"/>
              <a:t>Soutien à la Russie</a:t>
            </a:r>
          </a:p>
          <a:p>
            <a:r>
              <a:rPr lang="fr-FR" sz="2800" dirty="0"/>
              <a:t>Refus du multilatéralisme (OMC, absence lors de la COP 26 et 27)</a:t>
            </a:r>
          </a:p>
          <a:p>
            <a:r>
              <a:rPr lang="fr-FR" sz="2800" dirty="0"/>
              <a:t>Autoritarisme et violations massives des droits de l’Homme</a:t>
            </a:r>
          </a:p>
          <a:p>
            <a:endParaRPr lang="fr-FR" sz="2800" dirty="0"/>
          </a:p>
          <a:p>
            <a:endParaRPr lang="fr-FR" dirty="0"/>
          </a:p>
        </p:txBody>
      </p:sp>
    </p:spTree>
    <p:extLst>
      <p:ext uri="{BB962C8B-B14F-4D97-AF65-F5344CB8AC3E}">
        <p14:creationId xmlns:p14="http://schemas.microsoft.com/office/powerpoint/2010/main" val="357702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0C7A59-45E0-D374-8EA5-F1D6F3410ED2}"/>
              </a:ext>
            </a:extLst>
          </p:cNvPr>
          <p:cNvSpPr>
            <a:spLocks noGrp="1"/>
          </p:cNvSpPr>
          <p:nvPr>
            <p:ph type="title"/>
          </p:nvPr>
        </p:nvSpPr>
        <p:spPr>
          <a:xfrm>
            <a:off x="1900052" y="964692"/>
            <a:ext cx="8395854" cy="1188720"/>
          </a:xfrm>
        </p:spPr>
        <p:txBody>
          <a:bodyPr/>
          <a:lstStyle/>
          <a:p>
            <a:r>
              <a:rPr lang="fr-FR" dirty="0"/>
              <a:t>Introduction</a:t>
            </a:r>
          </a:p>
        </p:txBody>
      </p:sp>
      <p:sp>
        <p:nvSpPr>
          <p:cNvPr id="3" name="Espace réservé du contenu 2">
            <a:extLst>
              <a:ext uri="{FF2B5EF4-FFF2-40B4-BE49-F238E27FC236}">
                <a16:creationId xmlns:a16="http://schemas.microsoft.com/office/drawing/2014/main" id="{8050DCF1-092B-CAED-A3C8-5D507B97D45D}"/>
              </a:ext>
            </a:extLst>
          </p:cNvPr>
          <p:cNvSpPr>
            <a:spLocks noGrp="1"/>
          </p:cNvSpPr>
          <p:nvPr>
            <p:ph idx="1"/>
          </p:nvPr>
        </p:nvSpPr>
        <p:spPr>
          <a:xfrm>
            <a:off x="1092529" y="2638044"/>
            <a:ext cx="10141527" cy="3549000"/>
          </a:xfrm>
        </p:spPr>
        <p:txBody>
          <a:bodyPr>
            <a:normAutofit/>
          </a:bodyPr>
          <a:lstStyle/>
          <a:p>
            <a:r>
              <a:rPr lang="fr-FR" sz="2800" dirty="0"/>
              <a:t>L’Union européenne succède aux Communautés européennes créées après guerre (1951, 1957) dans l’objectif de garantir la paix en Europe</a:t>
            </a:r>
          </a:p>
          <a:p>
            <a:r>
              <a:rPr lang="fr-FR" sz="2800" dirty="0"/>
              <a:t> Le moyen pour parvenir à la paix est la mise en place d’une organisation d’intégration économique (marché unique) </a:t>
            </a:r>
          </a:p>
          <a:p>
            <a:r>
              <a:rPr lang="fr-FR" sz="2800" dirty="0"/>
              <a:t>Passage progressif de l’intégration économique à l’intégration politique (traité de Maastricht 1992 : création de l’UE)</a:t>
            </a:r>
          </a:p>
          <a:p>
            <a:endParaRPr lang="fr-FR" dirty="0"/>
          </a:p>
        </p:txBody>
      </p:sp>
    </p:spTree>
    <p:extLst>
      <p:ext uri="{BB962C8B-B14F-4D97-AF65-F5344CB8AC3E}">
        <p14:creationId xmlns:p14="http://schemas.microsoft.com/office/powerpoint/2010/main" val="221855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26E4C-1B0A-5B85-ECBD-82F0860E44D8}"/>
              </a:ext>
            </a:extLst>
          </p:cNvPr>
          <p:cNvSpPr>
            <a:spLocks noGrp="1"/>
          </p:cNvSpPr>
          <p:nvPr>
            <p:ph type="title"/>
          </p:nvPr>
        </p:nvSpPr>
        <p:spPr/>
        <p:txBody>
          <a:bodyPr/>
          <a:lstStyle/>
          <a:p>
            <a:r>
              <a:rPr lang="fr-FR" dirty="0"/>
              <a:t>Double transition : </a:t>
            </a:r>
            <a:br>
              <a:rPr lang="fr-FR" dirty="0"/>
            </a:br>
            <a:r>
              <a:rPr lang="fr-FR" dirty="0"/>
              <a:t>climatique et digitale</a:t>
            </a:r>
          </a:p>
        </p:txBody>
      </p:sp>
      <p:sp>
        <p:nvSpPr>
          <p:cNvPr id="3" name="Espace réservé du contenu 2">
            <a:extLst>
              <a:ext uri="{FF2B5EF4-FFF2-40B4-BE49-F238E27FC236}">
                <a16:creationId xmlns:a16="http://schemas.microsoft.com/office/drawing/2014/main" id="{B9E722D4-77EC-DBD1-6C96-5ED658CAE1D2}"/>
              </a:ext>
            </a:extLst>
          </p:cNvPr>
          <p:cNvSpPr>
            <a:spLocks noGrp="1"/>
          </p:cNvSpPr>
          <p:nvPr>
            <p:ph idx="1"/>
          </p:nvPr>
        </p:nvSpPr>
        <p:spPr>
          <a:xfrm>
            <a:off x="1140031" y="2638044"/>
            <a:ext cx="9975273" cy="3667753"/>
          </a:xfrm>
        </p:spPr>
        <p:txBody>
          <a:bodyPr>
            <a:normAutofit/>
          </a:bodyPr>
          <a:lstStyle/>
          <a:p>
            <a:r>
              <a:rPr lang="fr-FR" sz="2800" b="1" dirty="0"/>
              <a:t>Arrivée de l’IA (technologie disruptive) : </a:t>
            </a:r>
          </a:p>
          <a:p>
            <a:pPr lvl="1">
              <a:buFont typeface="Wingdings" pitchFamily="2" charset="2"/>
              <a:buChar char="Ø"/>
            </a:pPr>
            <a:r>
              <a:rPr lang="fr-FR" sz="2400" dirty="0"/>
              <a:t>Révolutionner des chaines de valeurs de l’économie mondiale</a:t>
            </a:r>
          </a:p>
          <a:p>
            <a:pPr lvl="1">
              <a:buFont typeface="Wingdings" pitchFamily="2" charset="2"/>
              <a:buChar char="Ø"/>
            </a:pPr>
            <a:r>
              <a:rPr lang="fr-FR" sz="2400" dirty="0"/>
              <a:t>Risques pour l’autonomie individuelle, la démocratie et l’Etat de droit</a:t>
            </a:r>
          </a:p>
          <a:p>
            <a:pPr marL="228600" lvl="1" indent="0">
              <a:buNone/>
            </a:pPr>
            <a:endParaRPr lang="fr-FR" sz="2400" dirty="0"/>
          </a:p>
          <a:p>
            <a:r>
              <a:rPr lang="fr-FR" sz="2800" b="1" dirty="0"/>
              <a:t>Transition climatique :</a:t>
            </a:r>
          </a:p>
          <a:p>
            <a:pPr lvl="1">
              <a:buFont typeface="Wingdings" pitchFamily="2" charset="2"/>
              <a:buChar char="Ø"/>
            </a:pPr>
            <a:r>
              <a:rPr lang="fr-FR" sz="2400" dirty="0"/>
              <a:t>Repenser le rapport à la croissance</a:t>
            </a:r>
          </a:p>
          <a:p>
            <a:pPr lvl="1">
              <a:buFont typeface="Wingdings" pitchFamily="2" charset="2"/>
              <a:buChar char="Ø"/>
            </a:pPr>
            <a:r>
              <a:rPr lang="fr-FR" sz="2400" dirty="0"/>
              <a:t>Repenser le partage des richesses </a:t>
            </a:r>
          </a:p>
        </p:txBody>
      </p:sp>
    </p:spTree>
    <p:extLst>
      <p:ext uri="{BB962C8B-B14F-4D97-AF65-F5344CB8AC3E}">
        <p14:creationId xmlns:p14="http://schemas.microsoft.com/office/powerpoint/2010/main" val="42319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78BF1-7820-766C-D300-EC506A608484}"/>
              </a:ext>
            </a:extLst>
          </p:cNvPr>
          <p:cNvSpPr>
            <a:spLocks noGrp="1"/>
          </p:cNvSpPr>
          <p:nvPr>
            <p:ph type="ctrTitle"/>
          </p:nvPr>
        </p:nvSpPr>
        <p:spPr/>
        <p:txBody>
          <a:bodyPr/>
          <a:lstStyle/>
          <a:p>
            <a:r>
              <a:rPr lang="fr-FR" dirty="0"/>
              <a:t>Conclusion </a:t>
            </a:r>
          </a:p>
        </p:txBody>
      </p:sp>
      <p:sp>
        <p:nvSpPr>
          <p:cNvPr id="3" name="Sous-titre 2">
            <a:extLst>
              <a:ext uri="{FF2B5EF4-FFF2-40B4-BE49-F238E27FC236}">
                <a16:creationId xmlns:a16="http://schemas.microsoft.com/office/drawing/2014/main" id="{EFB5477B-72E6-A9AE-6764-6000792F58F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073892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1E97A-12E2-C0D0-09AB-ABC4410CA852}"/>
              </a:ext>
            </a:extLst>
          </p:cNvPr>
          <p:cNvSpPr>
            <a:spLocks noGrp="1"/>
          </p:cNvSpPr>
          <p:nvPr>
            <p:ph type="title"/>
          </p:nvPr>
        </p:nvSpPr>
        <p:spPr/>
        <p:txBody>
          <a:bodyPr/>
          <a:lstStyle/>
          <a:p>
            <a:r>
              <a:rPr lang="fr-FR" dirty="0"/>
              <a:t>L’UE, entre Fragilités et résilience</a:t>
            </a:r>
          </a:p>
        </p:txBody>
      </p:sp>
      <p:sp>
        <p:nvSpPr>
          <p:cNvPr id="3" name="Espace réservé du contenu 2">
            <a:extLst>
              <a:ext uri="{FF2B5EF4-FFF2-40B4-BE49-F238E27FC236}">
                <a16:creationId xmlns:a16="http://schemas.microsoft.com/office/drawing/2014/main" id="{769E983F-B6E3-CAE5-A63D-00C9EC02D1CF}"/>
              </a:ext>
            </a:extLst>
          </p:cNvPr>
          <p:cNvSpPr>
            <a:spLocks noGrp="1"/>
          </p:cNvSpPr>
          <p:nvPr>
            <p:ph idx="1"/>
          </p:nvPr>
        </p:nvSpPr>
        <p:spPr>
          <a:xfrm>
            <a:off x="712519" y="2638044"/>
            <a:ext cx="10592790" cy="3418372"/>
          </a:xfrm>
        </p:spPr>
        <p:txBody>
          <a:bodyPr>
            <a:normAutofit fontScale="85000" lnSpcReduction="20000"/>
          </a:bodyPr>
          <a:lstStyle/>
          <a:p>
            <a:r>
              <a:rPr lang="fr-FR" sz="3000" dirty="0"/>
              <a:t>Contexte politique : montée des extrêmes, dans les Etats membres (Hongrie, Italie, Slovaquie, Autriche ?) et au sein du Parlement européen</a:t>
            </a:r>
          </a:p>
          <a:p>
            <a:r>
              <a:rPr lang="fr-FR" sz="3000" dirty="0"/>
              <a:t>Insuffisance du budget de l’UE : 2 000 milliards d’euros pour 2021-2027 ; dissensions sur la dette commune</a:t>
            </a:r>
          </a:p>
          <a:p>
            <a:r>
              <a:rPr lang="fr-FR" sz="3000" dirty="0"/>
              <a:t>Incertitudes liées à l’élargissement de l’UE </a:t>
            </a:r>
          </a:p>
          <a:p>
            <a:r>
              <a:rPr lang="fr-FR" sz="3000" dirty="0"/>
              <a:t>Réformes de l’UE </a:t>
            </a:r>
          </a:p>
          <a:p>
            <a:r>
              <a:rPr lang="fr-FR" sz="3000" dirty="0"/>
              <a:t>MAIS tout de même des capacités de résilience (</a:t>
            </a:r>
            <a:r>
              <a:rPr lang="fr-FR" sz="3000" i="1" dirty="0"/>
              <a:t>cf</a:t>
            </a:r>
            <a:r>
              <a:rPr lang="fr-FR" sz="3000" dirty="0"/>
              <a:t>. Pologne) et des facteurs de puissance économique et normative (cf. « Brussels’ </a:t>
            </a:r>
            <a:r>
              <a:rPr lang="fr-FR" sz="3000" dirty="0" err="1"/>
              <a:t>effect</a:t>
            </a:r>
            <a:r>
              <a:rPr lang="fr-FR" sz="3000" dirty="0"/>
              <a:t> »)</a:t>
            </a:r>
          </a:p>
          <a:p>
            <a:endParaRPr lang="fr-FR" dirty="0"/>
          </a:p>
        </p:txBody>
      </p:sp>
    </p:spTree>
    <p:extLst>
      <p:ext uri="{BB962C8B-B14F-4D97-AF65-F5344CB8AC3E}">
        <p14:creationId xmlns:p14="http://schemas.microsoft.com/office/powerpoint/2010/main" val="576053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8"/>
          <p:cNvSpPr/>
          <p:nvPr/>
        </p:nvSpPr>
        <p:spPr>
          <a:xfrm>
            <a:off x="100" y="6671275"/>
            <a:ext cx="12192000" cy="1866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1" name="Google Shape;281;p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23</a:t>
            </a:fld>
            <a:endParaRPr/>
          </a:p>
        </p:txBody>
      </p:sp>
      <p:sp>
        <p:nvSpPr>
          <p:cNvPr id="282" name="Google Shape;282;p18"/>
          <p:cNvSpPr/>
          <p:nvPr/>
        </p:nvSpPr>
        <p:spPr>
          <a:xfrm>
            <a:off x="0" y="300725"/>
            <a:ext cx="12192000" cy="256200"/>
          </a:xfrm>
          <a:prstGeom prst="rect">
            <a:avLst/>
          </a:prstGeom>
          <a:solidFill>
            <a:srgbClr val="0B539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a:solidFill>
                <a:srgbClr val="FFFFFF"/>
              </a:solidFill>
              <a:latin typeface="Arial"/>
              <a:ea typeface="Arial"/>
              <a:cs typeface="Arial"/>
              <a:sym typeface="Arial"/>
            </a:endParaRPr>
          </a:p>
        </p:txBody>
      </p:sp>
      <p:sp>
        <p:nvSpPr>
          <p:cNvPr id="284" name="Google Shape;284;p18"/>
          <p:cNvSpPr txBox="1"/>
          <p:nvPr/>
        </p:nvSpPr>
        <p:spPr>
          <a:xfrm>
            <a:off x="396167" y="248195"/>
            <a:ext cx="6376200" cy="592500"/>
          </a:xfrm>
          <a:prstGeom prst="rect">
            <a:avLst/>
          </a:prstGeom>
          <a:solidFill>
            <a:srgbClr val="FFFFFF"/>
          </a:solidFill>
          <a:ln>
            <a:noFill/>
          </a:ln>
        </p:spPr>
        <p:txBody>
          <a:bodyPr spcFirstLastPara="1" wrap="square" lIns="68575" tIns="34275" rIns="68575" bIns="34275" anchor="t" anchorCtr="0">
            <a:spAutoFit/>
          </a:bodyPr>
          <a:lstStyle/>
          <a:p>
            <a:pPr marL="0" lvl="0" indent="0" algn="ctr" rtl="0">
              <a:spcBef>
                <a:spcPts val="0"/>
              </a:spcBef>
              <a:spcAft>
                <a:spcPts val="0"/>
              </a:spcAft>
              <a:buClr>
                <a:schemeClr val="dk1"/>
              </a:buClr>
              <a:buSzPts val="1100"/>
              <a:buFont typeface="Arial"/>
              <a:buNone/>
            </a:pPr>
            <a:r>
              <a:rPr lang="fr-FR" sz="1700" b="1" dirty="0">
                <a:solidFill>
                  <a:srgbClr val="4B7BBF"/>
                </a:solidFill>
                <a:latin typeface="Montserrat"/>
                <a:ea typeface="Montserrat"/>
                <a:cs typeface="Montserrat"/>
                <a:sym typeface="Montserrat"/>
              </a:rPr>
              <a:t>COMPOSITION DU NOUVEAU PARLEMENT EUROPEEN PAR GROUPE POLITIQUE</a:t>
            </a:r>
            <a:endParaRPr sz="1700" b="1" dirty="0">
              <a:solidFill>
                <a:srgbClr val="4B7BBF"/>
              </a:solidFill>
              <a:latin typeface="Montserrat"/>
              <a:ea typeface="Montserrat"/>
              <a:cs typeface="Montserrat"/>
              <a:sym typeface="Montserrat"/>
            </a:endParaRPr>
          </a:p>
        </p:txBody>
      </p:sp>
      <p:pic>
        <p:nvPicPr>
          <p:cNvPr id="285" name="Google Shape;285;p18"/>
          <p:cNvPicPr preferRelativeResize="0"/>
          <p:nvPr/>
        </p:nvPicPr>
        <p:blipFill rotWithShape="1">
          <a:blip r:embed="rId3">
            <a:alphaModFix/>
          </a:blip>
          <a:srcRect b="44395"/>
          <a:stretch/>
        </p:blipFill>
        <p:spPr>
          <a:xfrm>
            <a:off x="3397593" y="3363955"/>
            <a:ext cx="4413133" cy="2743145"/>
          </a:xfrm>
          <a:prstGeom prst="rect">
            <a:avLst/>
          </a:prstGeom>
          <a:noFill/>
          <a:ln>
            <a:noFill/>
          </a:ln>
        </p:spPr>
      </p:pic>
      <p:pic>
        <p:nvPicPr>
          <p:cNvPr id="286" name="Google Shape;286;p18" descr="Logo du Groupe S&amp;D | Socialists &amp; Democrats"/>
          <p:cNvPicPr preferRelativeResize="0"/>
          <p:nvPr/>
        </p:nvPicPr>
        <p:blipFill>
          <a:blip r:embed="rId4">
            <a:alphaModFix/>
          </a:blip>
          <a:stretch>
            <a:fillRect/>
          </a:stretch>
        </p:blipFill>
        <p:spPr>
          <a:xfrm>
            <a:off x="876205" y="2356527"/>
            <a:ext cx="530552" cy="533288"/>
          </a:xfrm>
          <a:prstGeom prst="rect">
            <a:avLst/>
          </a:prstGeom>
          <a:noFill/>
          <a:ln>
            <a:noFill/>
          </a:ln>
        </p:spPr>
      </p:pic>
      <p:pic>
        <p:nvPicPr>
          <p:cNvPr id="287" name="Google Shape;287;p18" descr="Les eurodéputés Europe Écologie au Parlement européen"/>
          <p:cNvPicPr preferRelativeResize="0"/>
          <p:nvPr/>
        </p:nvPicPr>
        <p:blipFill>
          <a:blip r:embed="rId5">
            <a:alphaModFix/>
          </a:blip>
          <a:stretch>
            <a:fillRect/>
          </a:stretch>
        </p:blipFill>
        <p:spPr>
          <a:xfrm>
            <a:off x="923292" y="978718"/>
            <a:ext cx="462146" cy="363616"/>
          </a:xfrm>
          <a:prstGeom prst="rect">
            <a:avLst/>
          </a:prstGeom>
          <a:noFill/>
          <a:ln>
            <a:noFill/>
          </a:ln>
        </p:spPr>
      </p:pic>
      <p:pic>
        <p:nvPicPr>
          <p:cNvPr id="288" name="Google Shape;288;p18" descr="The Left"/>
          <p:cNvPicPr preferRelativeResize="0"/>
          <p:nvPr/>
        </p:nvPicPr>
        <p:blipFill>
          <a:blip r:embed="rId6">
            <a:alphaModFix/>
          </a:blip>
          <a:stretch>
            <a:fillRect/>
          </a:stretch>
        </p:blipFill>
        <p:spPr>
          <a:xfrm>
            <a:off x="876205" y="4148569"/>
            <a:ext cx="530552" cy="566654"/>
          </a:xfrm>
          <a:prstGeom prst="rect">
            <a:avLst/>
          </a:prstGeom>
          <a:noFill/>
          <a:ln>
            <a:noFill/>
          </a:ln>
        </p:spPr>
      </p:pic>
      <p:pic>
        <p:nvPicPr>
          <p:cNvPr id="289" name="Google Shape;289;p18" descr="Fichier:Logo of Renew Europe.svg — Wikipédia"/>
          <p:cNvPicPr preferRelativeResize="0"/>
          <p:nvPr/>
        </p:nvPicPr>
        <p:blipFill>
          <a:blip r:embed="rId7">
            <a:alphaModFix/>
          </a:blip>
          <a:stretch>
            <a:fillRect/>
          </a:stretch>
        </p:blipFill>
        <p:spPr>
          <a:xfrm>
            <a:off x="3949633" y="1075125"/>
            <a:ext cx="720713" cy="363619"/>
          </a:xfrm>
          <a:prstGeom prst="rect">
            <a:avLst/>
          </a:prstGeom>
          <a:noFill/>
          <a:ln>
            <a:noFill/>
          </a:ln>
        </p:spPr>
      </p:pic>
      <p:sp>
        <p:nvSpPr>
          <p:cNvPr id="290" name="Google Shape;290;p18"/>
          <p:cNvSpPr txBox="1"/>
          <p:nvPr/>
        </p:nvSpPr>
        <p:spPr>
          <a:xfrm>
            <a:off x="791775" y="4078382"/>
            <a:ext cx="2532000" cy="1986000"/>
          </a:xfrm>
          <a:prstGeom prst="rect">
            <a:avLst/>
          </a:prstGeom>
          <a:noFill/>
          <a:ln w="9525" cap="flat" cmpd="sng">
            <a:solidFill>
              <a:srgbClr val="990000"/>
            </a:solidFill>
            <a:prstDash val="dot"/>
            <a:round/>
            <a:headEnd type="none" w="sm" len="sm"/>
            <a:tailEnd type="none" w="sm" len="sm"/>
          </a:ln>
        </p:spPr>
        <p:txBody>
          <a:bodyPr spcFirstLastPara="1" wrap="square" lIns="91425" tIns="91425" rIns="91425" bIns="91425" anchor="t" anchorCtr="0">
            <a:noAutofit/>
          </a:bodyPr>
          <a:lstStyle/>
          <a:p>
            <a:pPr marL="914400" lvl="0" indent="0" algn="l" rtl="0">
              <a:spcBef>
                <a:spcPts val="0"/>
              </a:spcBef>
              <a:spcAft>
                <a:spcPts val="0"/>
              </a:spcAft>
              <a:buNone/>
            </a:pPr>
            <a:r>
              <a:rPr lang="fr-FR" sz="700" b="1">
                <a:solidFill>
                  <a:srgbClr val="595959"/>
                </a:solidFill>
                <a:latin typeface="Montserrat"/>
                <a:ea typeface="Montserrat"/>
                <a:cs typeface="Montserrat"/>
                <a:sym typeface="Montserrat"/>
              </a:rPr>
              <a:t>Groupe de la Gauche européenne au Parlement (GUE/NGL)</a:t>
            </a:r>
            <a:endParaRPr sz="700" b="1">
              <a:solidFill>
                <a:srgbClr val="595959"/>
              </a:solidFill>
              <a:latin typeface="Montserrat"/>
              <a:ea typeface="Montserrat"/>
              <a:cs typeface="Montserrat"/>
              <a:sym typeface="Montserrat"/>
            </a:endParaRPr>
          </a:p>
        </p:txBody>
      </p:sp>
      <p:sp>
        <p:nvSpPr>
          <p:cNvPr id="291" name="Google Shape;291;p18"/>
          <p:cNvSpPr txBox="1"/>
          <p:nvPr/>
        </p:nvSpPr>
        <p:spPr>
          <a:xfrm>
            <a:off x="791775" y="2543664"/>
            <a:ext cx="2532000" cy="1358100"/>
          </a:xfrm>
          <a:prstGeom prst="rect">
            <a:avLst/>
          </a:prstGeom>
          <a:noFill/>
          <a:ln w="9525" cap="flat" cmpd="sng">
            <a:solidFill>
              <a:srgbClr val="D5A6BD"/>
            </a:solidFill>
            <a:prstDash val="dot"/>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Clr>
                <a:srgbClr val="000000"/>
              </a:buClr>
              <a:buSzPts val="1100"/>
              <a:buFont typeface="Arial"/>
              <a:buNone/>
            </a:pPr>
            <a:r>
              <a:rPr lang="fr-FR" sz="700" b="1">
                <a:solidFill>
                  <a:srgbClr val="595959"/>
                </a:solidFill>
                <a:latin typeface="Montserrat"/>
                <a:ea typeface="Montserrat"/>
                <a:cs typeface="Montserrat"/>
                <a:sym typeface="Montserrat"/>
              </a:rPr>
              <a:t>Alliance progressiste des socialistes et démocrates au Parlement européen (S&amp;D)</a:t>
            </a:r>
            <a:endParaRPr sz="700" b="1">
              <a:solidFill>
                <a:srgbClr val="595959"/>
              </a:solidFill>
              <a:latin typeface="Montserrat"/>
              <a:ea typeface="Montserrat"/>
              <a:cs typeface="Montserrat"/>
              <a:sym typeface="Montserrat"/>
            </a:endParaRPr>
          </a:p>
        </p:txBody>
      </p:sp>
      <p:sp>
        <p:nvSpPr>
          <p:cNvPr id="292" name="Google Shape;292;p18"/>
          <p:cNvSpPr txBox="1"/>
          <p:nvPr/>
        </p:nvSpPr>
        <p:spPr>
          <a:xfrm>
            <a:off x="791775" y="894730"/>
            <a:ext cx="2899200" cy="1440600"/>
          </a:xfrm>
          <a:prstGeom prst="rect">
            <a:avLst/>
          </a:prstGeom>
          <a:noFill/>
          <a:ln w="9525" cap="flat" cmpd="sng">
            <a:solidFill>
              <a:srgbClr val="38761D"/>
            </a:solidFill>
            <a:prstDash val="dot"/>
            <a:round/>
            <a:headEnd type="none" w="sm" len="sm"/>
            <a:tailEnd type="none" w="sm" len="sm"/>
          </a:ln>
        </p:spPr>
        <p:txBody>
          <a:bodyPr spcFirstLastPara="1" wrap="square" lIns="91425" tIns="91425" rIns="91425" bIns="91425" anchor="t" anchorCtr="0">
            <a:noAutofit/>
          </a:bodyPr>
          <a:lstStyle/>
          <a:p>
            <a:pPr marL="914400" lvl="0" indent="0" algn="l" rtl="0">
              <a:spcBef>
                <a:spcPts val="0"/>
              </a:spcBef>
              <a:spcAft>
                <a:spcPts val="0"/>
              </a:spcAft>
              <a:buNone/>
            </a:pPr>
            <a:r>
              <a:rPr lang="fr-FR" sz="700" b="1">
                <a:solidFill>
                  <a:srgbClr val="595959"/>
                </a:solidFill>
                <a:latin typeface="Montserrat"/>
                <a:ea typeface="Montserrat"/>
                <a:cs typeface="Montserrat"/>
                <a:sym typeface="Montserrat"/>
              </a:rPr>
              <a:t>Groupe des Verts/Alliance libre européenne (Verts/ALE)</a:t>
            </a:r>
            <a:endParaRPr sz="700" b="1">
              <a:solidFill>
                <a:srgbClr val="595959"/>
              </a:solidFill>
              <a:latin typeface="Montserrat"/>
              <a:ea typeface="Montserrat"/>
              <a:cs typeface="Montserrat"/>
              <a:sym typeface="Montserrat"/>
            </a:endParaRPr>
          </a:p>
        </p:txBody>
      </p:sp>
      <p:pic>
        <p:nvPicPr>
          <p:cNvPr id="293" name="Google Shape;293;p18" descr="Illustration."/>
          <p:cNvPicPr preferRelativeResize="0"/>
          <p:nvPr/>
        </p:nvPicPr>
        <p:blipFill>
          <a:blip r:embed="rId8">
            <a:alphaModFix/>
          </a:blip>
          <a:stretch>
            <a:fillRect/>
          </a:stretch>
        </p:blipFill>
        <p:spPr>
          <a:xfrm>
            <a:off x="925527" y="3298023"/>
            <a:ext cx="343800" cy="453900"/>
          </a:xfrm>
          <a:prstGeom prst="ellipse">
            <a:avLst/>
          </a:prstGeom>
          <a:noFill/>
          <a:ln w="28575" cap="flat" cmpd="sng">
            <a:solidFill>
              <a:srgbClr val="D5A6BD"/>
            </a:solidFill>
            <a:prstDash val="solid"/>
            <a:round/>
            <a:headEnd type="none" w="sm" len="sm"/>
            <a:tailEnd type="none" w="sm" len="sm"/>
          </a:ln>
        </p:spPr>
      </p:pic>
      <p:sp>
        <p:nvSpPr>
          <p:cNvPr id="294" name="Google Shape;294;p18"/>
          <p:cNvSpPr txBox="1"/>
          <p:nvPr/>
        </p:nvSpPr>
        <p:spPr>
          <a:xfrm>
            <a:off x="1405462" y="3153639"/>
            <a:ext cx="1138500" cy="4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Iratxe </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García Perez</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Présidente </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(Espagne)</a:t>
            </a:r>
            <a:endParaRPr sz="700" b="1">
              <a:solidFill>
                <a:srgbClr val="595959"/>
              </a:solidFill>
              <a:latin typeface="Montserrat"/>
              <a:ea typeface="Montserrat"/>
              <a:cs typeface="Montserrat"/>
              <a:sym typeface="Montserrat"/>
            </a:endParaRPr>
          </a:p>
        </p:txBody>
      </p:sp>
      <p:pic>
        <p:nvPicPr>
          <p:cNvPr id="295" name="Google Shape;295;p18" descr="Illustration."/>
          <p:cNvPicPr preferRelativeResize="0"/>
          <p:nvPr/>
        </p:nvPicPr>
        <p:blipFill>
          <a:blip r:embed="rId9">
            <a:alphaModFix/>
          </a:blip>
          <a:stretch>
            <a:fillRect/>
          </a:stretch>
        </p:blipFill>
        <p:spPr>
          <a:xfrm>
            <a:off x="932254" y="4852726"/>
            <a:ext cx="330600" cy="471600"/>
          </a:xfrm>
          <a:prstGeom prst="ellipse">
            <a:avLst/>
          </a:prstGeom>
          <a:noFill/>
          <a:ln w="19050" cap="flat" cmpd="sng">
            <a:solidFill>
              <a:srgbClr val="990000"/>
            </a:solidFill>
            <a:prstDash val="solid"/>
            <a:round/>
            <a:headEnd type="none" w="sm" len="sm"/>
            <a:tailEnd type="none" w="sm" len="sm"/>
          </a:ln>
        </p:spPr>
      </p:pic>
      <p:sp>
        <p:nvSpPr>
          <p:cNvPr id="296" name="Google Shape;296;p18"/>
          <p:cNvSpPr txBox="1"/>
          <p:nvPr/>
        </p:nvSpPr>
        <p:spPr>
          <a:xfrm>
            <a:off x="1374759" y="4699733"/>
            <a:ext cx="11997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Martin Schirdewan</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(Allemagne)</a:t>
            </a:r>
            <a:endParaRPr sz="700" b="1">
              <a:solidFill>
                <a:srgbClr val="595959"/>
              </a:solidFill>
              <a:latin typeface="Montserrat"/>
              <a:ea typeface="Montserrat"/>
              <a:cs typeface="Montserrat"/>
              <a:sym typeface="Montserrat"/>
            </a:endParaRPr>
          </a:p>
        </p:txBody>
      </p:sp>
      <p:sp>
        <p:nvSpPr>
          <p:cNvPr id="297" name="Google Shape;297;p18"/>
          <p:cNvSpPr txBox="1"/>
          <p:nvPr/>
        </p:nvSpPr>
        <p:spPr>
          <a:xfrm>
            <a:off x="2527942" y="1575200"/>
            <a:ext cx="10197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Bas </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Eickhout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(Pays-Bas)</a:t>
            </a:r>
            <a:endParaRPr sz="700" b="1">
              <a:solidFill>
                <a:srgbClr val="595959"/>
              </a:solidFill>
              <a:latin typeface="Montserrat"/>
              <a:ea typeface="Montserrat"/>
              <a:cs typeface="Montserrat"/>
              <a:sym typeface="Montserrat"/>
            </a:endParaRPr>
          </a:p>
        </p:txBody>
      </p:sp>
      <p:sp>
        <p:nvSpPr>
          <p:cNvPr id="298" name="Google Shape;298;p18"/>
          <p:cNvSpPr txBox="1"/>
          <p:nvPr/>
        </p:nvSpPr>
        <p:spPr>
          <a:xfrm>
            <a:off x="1255560" y="1575200"/>
            <a:ext cx="10197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Theresa Reintke</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Présidente</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(Allemagne)</a:t>
            </a:r>
            <a:endParaRPr sz="700" b="1">
              <a:solidFill>
                <a:srgbClr val="595959"/>
              </a:solidFill>
              <a:latin typeface="Montserrat"/>
              <a:ea typeface="Montserrat"/>
              <a:cs typeface="Montserrat"/>
              <a:sym typeface="Montserrat"/>
            </a:endParaRPr>
          </a:p>
        </p:txBody>
      </p:sp>
      <p:pic>
        <p:nvPicPr>
          <p:cNvPr id="299" name="Google Shape;299;p18" descr="Illustration."/>
          <p:cNvPicPr preferRelativeResize="0"/>
          <p:nvPr/>
        </p:nvPicPr>
        <p:blipFill>
          <a:blip r:embed="rId10">
            <a:alphaModFix/>
          </a:blip>
          <a:stretch>
            <a:fillRect/>
          </a:stretch>
        </p:blipFill>
        <p:spPr>
          <a:xfrm>
            <a:off x="2218105" y="1771241"/>
            <a:ext cx="330600" cy="453900"/>
          </a:xfrm>
          <a:prstGeom prst="ellipse">
            <a:avLst/>
          </a:prstGeom>
          <a:noFill/>
          <a:ln w="28575" cap="flat" cmpd="sng">
            <a:solidFill>
              <a:srgbClr val="38761D"/>
            </a:solidFill>
            <a:prstDash val="solid"/>
            <a:round/>
            <a:headEnd type="none" w="sm" len="sm"/>
            <a:tailEnd type="none" w="sm" len="sm"/>
          </a:ln>
        </p:spPr>
      </p:pic>
      <p:pic>
        <p:nvPicPr>
          <p:cNvPr id="300" name="Google Shape;300;p18" descr="Illustration."/>
          <p:cNvPicPr preferRelativeResize="0"/>
          <p:nvPr/>
        </p:nvPicPr>
        <p:blipFill>
          <a:blip r:embed="rId11">
            <a:alphaModFix/>
          </a:blip>
          <a:stretch>
            <a:fillRect/>
          </a:stretch>
        </p:blipFill>
        <p:spPr>
          <a:xfrm>
            <a:off x="946484" y="1771425"/>
            <a:ext cx="330600" cy="453600"/>
          </a:xfrm>
          <a:prstGeom prst="ellipse">
            <a:avLst/>
          </a:prstGeom>
          <a:noFill/>
          <a:ln w="28575" cap="flat" cmpd="sng">
            <a:solidFill>
              <a:srgbClr val="38761D"/>
            </a:solidFill>
            <a:prstDash val="solid"/>
            <a:round/>
            <a:headEnd type="none" w="sm" len="sm"/>
            <a:tailEnd type="none" w="sm" len="sm"/>
          </a:ln>
        </p:spPr>
      </p:pic>
      <p:pic>
        <p:nvPicPr>
          <p:cNvPr id="301" name="Google Shape;301;p18" descr="Illustration."/>
          <p:cNvPicPr preferRelativeResize="0"/>
          <p:nvPr/>
        </p:nvPicPr>
        <p:blipFill>
          <a:blip r:embed="rId12">
            <a:alphaModFix/>
          </a:blip>
          <a:stretch>
            <a:fillRect/>
          </a:stretch>
        </p:blipFill>
        <p:spPr>
          <a:xfrm>
            <a:off x="4021773" y="1759431"/>
            <a:ext cx="330600" cy="470100"/>
          </a:xfrm>
          <a:prstGeom prst="ellipse">
            <a:avLst/>
          </a:prstGeom>
          <a:noFill/>
          <a:ln w="28575" cap="flat" cmpd="sng">
            <a:solidFill>
              <a:srgbClr val="4285F4"/>
            </a:solidFill>
            <a:prstDash val="solid"/>
            <a:round/>
            <a:headEnd type="none" w="sm" len="sm"/>
            <a:tailEnd type="none" w="sm" len="sm"/>
          </a:ln>
        </p:spPr>
      </p:pic>
      <p:sp>
        <p:nvSpPr>
          <p:cNvPr id="302" name="Google Shape;302;p18"/>
          <p:cNvSpPr txBox="1"/>
          <p:nvPr/>
        </p:nvSpPr>
        <p:spPr>
          <a:xfrm>
            <a:off x="4378234" y="1604429"/>
            <a:ext cx="8607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Valérie Hayer</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Présidente</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(France)</a:t>
            </a:r>
            <a:endParaRPr sz="700" b="1">
              <a:solidFill>
                <a:srgbClr val="595959"/>
              </a:solidFill>
              <a:latin typeface="Montserrat"/>
              <a:ea typeface="Montserrat"/>
              <a:cs typeface="Montserrat"/>
              <a:sym typeface="Montserrat"/>
            </a:endParaRPr>
          </a:p>
        </p:txBody>
      </p:sp>
      <p:sp>
        <p:nvSpPr>
          <p:cNvPr id="303" name="Google Shape;303;p18"/>
          <p:cNvSpPr txBox="1"/>
          <p:nvPr/>
        </p:nvSpPr>
        <p:spPr>
          <a:xfrm>
            <a:off x="3832245" y="907502"/>
            <a:ext cx="1740300" cy="1440600"/>
          </a:xfrm>
          <a:prstGeom prst="rect">
            <a:avLst/>
          </a:prstGeom>
          <a:noFill/>
          <a:ln w="9525" cap="flat" cmpd="sng">
            <a:solidFill>
              <a:srgbClr val="F1C232"/>
            </a:solidFill>
            <a:prstDash val="dot"/>
            <a:round/>
            <a:headEnd type="none" w="sm" len="sm"/>
            <a:tailEnd type="none" w="sm" len="sm"/>
          </a:ln>
        </p:spPr>
        <p:txBody>
          <a:bodyPr spcFirstLastPara="1" wrap="square" lIns="91425" tIns="91425" rIns="91425" bIns="91425" anchor="t" anchorCtr="0">
            <a:noAutofit/>
          </a:bodyPr>
          <a:lstStyle/>
          <a:p>
            <a:pPr marL="914400" lvl="0" indent="0" algn="l" rtl="0">
              <a:spcBef>
                <a:spcPts val="0"/>
              </a:spcBef>
              <a:spcAft>
                <a:spcPts val="0"/>
              </a:spcAft>
              <a:buNone/>
            </a:pPr>
            <a:r>
              <a:rPr lang="fr-FR" sz="700" b="1">
                <a:solidFill>
                  <a:srgbClr val="595959"/>
                </a:solidFill>
                <a:latin typeface="Montserrat"/>
                <a:ea typeface="Montserrat"/>
                <a:cs typeface="Montserrat"/>
                <a:sym typeface="Montserrat"/>
              </a:rPr>
              <a:t>Renew Europe</a:t>
            </a:r>
            <a:endParaRPr sz="700" b="1">
              <a:solidFill>
                <a:srgbClr val="595959"/>
              </a:solidFill>
              <a:latin typeface="Montserrat"/>
              <a:ea typeface="Montserrat"/>
              <a:cs typeface="Montserrat"/>
              <a:sym typeface="Montserrat"/>
            </a:endParaRPr>
          </a:p>
        </p:txBody>
      </p:sp>
      <p:sp>
        <p:nvSpPr>
          <p:cNvPr id="304" name="Google Shape;304;p18"/>
          <p:cNvSpPr txBox="1"/>
          <p:nvPr/>
        </p:nvSpPr>
        <p:spPr>
          <a:xfrm>
            <a:off x="1388301" y="5350314"/>
            <a:ext cx="10806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Manon</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Aubry</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Présidente</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(France)</a:t>
            </a:r>
            <a:endParaRPr sz="700" b="1">
              <a:solidFill>
                <a:srgbClr val="595959"/>
              </a:solidFill>
              <a:latin typeface="Montserrat"/>
              <a:ea typeface="Montserrat"/>
              <a:cs typeface="Montserrat"/>
              <a:sym typeface="Montserrat"/>
            </a:endParaRPr>
          </a:p>
        </p:txBody>
      </p:sp>
      <p:pic>
        <p:nvPicPr>
          <p:cNvPr id="305" name="Google Shape;305;p18" descr="Manon Aubry"/>
          <p:cNvPicPr preferRelativeResize="0"/>
          <p:nvPr/>
        </p:nvPicPr>
        <p:blipFill rotWithShape="1">
          <a:blip r:embed="rId13">
            <a:alphaModFix/>
          </a:blip>
          <a:srcRect r="18586"/>
          <a:stretch/>
        </p:blipFill>
        <p:spPr>
          <a:xfrm>
            <a:off x="913109" y="5449546"/>
            <a:ext cx="368700" cy="483900"/>
          </a:xfrm>
          <a:prstGeom prst="ellipse">
            <a:avLst/>
          </a:prstGeom>
          <a:noFill/>
          <a:ln w="19050" cap="flat" cmpd="sng">
            <a:solidFill>
              <a:srgbClr val="990000"/>
            </a:solidFill>
            <a:prstDash val="solid"/>
            <a:round/>
            <a:headEnd type="none" w="sm" len="sm"/>
            <a:tailEnd type="none" w="sm" len="sm"/>
          </a:ln>
        </p:spPr>
      </p:pic>
      <p:pic>
        <p:nvPicPr>
          <p:cNvPr id="306" name="Google Shape;306;p18" descr="Fichier:Logo-PPE EPP-FR.png — Wikipédia"/>
          <p:cNvPicPr preferRelativeResize="0"/>
          <p:nvPr/>
        </p:nvPicPr>
        <p:blipFill>
          <a:blip r:embed="rId14">
            <a:alphaModFix/>
          </a:blip>
          <a:stretch>
            <a:fillRect/>
          </a:stretch>
        </p:blipFill>
        <p:spPr>
          <a:xfrm>
            <a:off x="5731838" y="953004"/>
            <a:ext cx="720713" cy="415065"/>
          </a:xfrm>
          <a:prstGeom prst="rect">
            <a:avLst/>
          </a:prstGeom>
          <a:noFill/>
          <a:ln>
            <a:noFill/>
          </a:ln>
        </p:spPr>
      </p:pic>
      <p:sp>
        <p:nvSpPr>
          <p:cNvPr id="307" name="Google Shape;307;p18"/>
          <p:cNvSpPr txBox="1"/>
          <p:nvPr/>
        </p:nvSpPr>
        <p:spPr>
          <a:xfrm>
            <a:off x="5714044" y="907595"/>
            <a:ext cx="2096700" cy="1440600"/>
          </a:xfrm>
          <a:prstGeom prst="rect">
            <a:avLst/>
          </a:prstGeom>
          <a:noFill/>
          <a:ln w="9525" cap="flat" cmpd="sng">
            <a:solidFill>
              <a:srgbClr val="9FC5E8"/>
            </a:solidFill>
            <a:prstDash val="dot"/>
            <a:round/>
            <a:headEnd type="none" w="sm" len="sm"/>
            <a:tailEnd type="none" w="sm" len="sm"/>
          </a:ln>
        </p:spPr>
        <p:txBody>
          <a:bodyPr spcFirstLastPara="1" wrap="square" lIns="91425" tIns="91425" rIns="91425" bIns="91425" anchor="t" anchorCtr="0">
            <a:noAutofit/>
          </a:bodyPr>
          <a:lstStyle/>
          <a:p>
            <a:pPr marL="914400" lvl="0" indent="0" algn="l" rtl="0">
              <a:spcBef>
                <a:spcPts val="0"/>
              </a:spcBef>
              <a:spcAft>
                <a:spcPts val="0"/>
              </a:spcAft>
              <a:buNone/>
            </a:pPr>
            <a:r>
              <a:rPr lang="fr-FR" sz="700" b="1">
                <a:solidFill>
                  <a:srgbClr val="595959"/>
                </a:solidFill>
                <a:latin typeface="Montserrat"/>
                <a:ea typeface="Montserrat"/>
                <a:cs typeface="Montserrat"/>
                <a:sym typeface="Montserrat"/>
              </a:rPr>
              <a:t>Parti populaire européen (PPE)</a:t>
            </a:r>
            <a:endParaRPr sz="700" b="1">
              <a:solidFill>
                <a:srgbClr val="595959"/>
              </a:solidFill>
              <a:latin typeface="Montserrat"/>
              <a:ea typeface="Montserrat"/>
              <a:cs typeface="Montserrat"/>
              <a:sym typeface="Montserrat"/>
            </a:endParaRPr>
          </a:p>
        </p:txBody>
      </p:sp>
      <p:sp>
        <p:nvSpPr>
          <p:cNvPr id="308" name="Google Shape;308;p18"/>
          <p:cNvSpPr txBox="1"/>
          <p:nvPr/>
        </p:nvSpPr>
        <p:spPr>
          <a:xfrm>
            <a:off x="7916255" y="877475"/>
            <a:ext cx="3117300" cy="969600"/>
          </a:xfrm>
          <a:prstGeom prst="rect">
            <a:avLst/>
          </a:prstGeom>
          <a:noFill/>
          <a:ln w="9525" cap="flat" cmpd="sng">
            <a:solidFill>
              <a:srgbClr val="0B5394"/>
            </a:solidFill>
            <a:prstDash val="dot"/>
            <a:round/>
            <a:headEnd type="none" w="sm" len="sm"/>
            <a:tailEnd type="none" w="sm" len="sm"/>
          </a:ln>
        </p:spPr>
        <p:txBody>
          <a:bodyPr spcFirstLastPara="1" wrap="square" lIns="91425" tIns="91425" rIns="91425" bIns="91425" anchor="t" anchorCtr="0">
            <a:spAutoFit/>
          </a:bodyPr>
          <a:lstStyle/>
          <a:p>
            <a:pPr marL="1371600" lvl="0" indent="0" algn="l" rtl="0">
              <a:spcBef>
                <a:spcPts val="0"/>
              </a:spcBef>
              <a:spcAft>
                <a:spcPts val="0"/>
              </a:spcAft>
              <a:buNone/>
            </a:pPr>
            <a:r>
              <a:rPr lang="fr-FR" sz="700" b="1">
                <a:solidFill>
                  <a:srgbClr val="595959"/>
                </a:solidFill>
                <a:latin typeface="Montserrat"/>
                <a:ea typeface="Montserrat"/>
                <a:cs typeface="Montserrat"/>
                <a:sym typeface="Montserrat"/>
              </a:rPr>
              <a:t>Groupe des Conservateurs et Réformistes Européens (CRE)</a:t>
            </a:r>
            <a:endParaRPr sz="700" b="1">
              <a:solidFill>
                <a:srgbClr val="595959"/>
              </a:solidFill>
              <a:latin typeface="Montserrat"/>
              <a:ea typeface="Montserrat"/>
              <a:cs typeface="Montserrat"/>
              <a:sym typeface="Montserrat"/>
            </a:endParaRPr>
          </a:p>
          <a:p>
            <a:pPr marL="1371600" lvl="0" indent="0" algn="l" rtl="0">
              <a:spcBef>
                <a:spcPts val="0"/>
              </a:spcBef>
              <a:spcAft>
                <a:spcPts val="0"/>
              </a:spcAft>
              <a:buNone/>
            </a:pP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endParaRPr sz="600" b="1">
              <a:solidFill>
                <a:srgbClr val="595959"/>
              </a:solidFill>
              <a:latin typeface="Montserrat"/>
              <a:ea typeface="Montserrat"/>
              <a:cs typeface="Montserrat"/>
              <a:sym typeface="Montserrat"/>
            </a:endParaRPr>
          </a:p>
          <a:p>
            <a:pPr marL="0" lvl="0" indent="0" algn="l" rtl="0">
              <a:spcBef>
                <a:spcPts val="0"/>
              </a:spcBef>
              <a:spcAft>
                <a:spcPts val="0"/>
              </a:spcAft>
              <a:buNone/>
            </a:pPr>
            <a:endParaRPr sz="600" b="1">
              <a:solidFill>
                <a:srgbClr val="595959"/>
              </a:solidFill>
              <a:latin typeface="Montserrat"/>
              <a:ea typeface="Montserrat"/>
              <a:cs typeface="Montserrat"/>
              <a:sym typeface="Montserrat"/>
            </a:endParaRPr>
          </a:p>
          <a:p>
            <a:pPr marL="0" lvl="0" indent="0" algn="l" rtl="0">
              <a:spcBef>
                <a:spcPts val="0"/>
              </a:spcBef>
              <a:spcAft>
                <a:spcPts val="0"/>
              </a:spcAft>
              <a:buNone/>
            </a:pPr>
            <a:endParaRPr sz="600" b="1">
              <a:solidFill>
                <a:srgbClr val="595959"/>
              </a:solidFill>
              <a:latin typeface="Montserrat"/>
              <a:ea typeface="Montserrat"/>
              <a:cs typeface="Montserrat"/>
              <a:sym typeface="Montserrat"/>
            </a:endParaRPr>
          </a:p>
          <a:p>
            <a:pPr marL="0" lvl="0" indent="0" algn="l" rtl="0">
              <a:spcBef>
                <a:spcPts val="0"/>
              </a:spcBef>
              <a:spcAft>
                <a:spcPts val="0"/>
              </a:spcAft>
              <a:buNone/>
            </a:pPr>
            <a:endParaRPr sz="600" b="1">
              <a:solidFill>
                <a:srgbClr val="595959"/>
              </a:solidFill>
              <a:latin typeface="Montserrat"/>
              <a:ea typeface="Montserrat"/>
              <a:cs typeface="Montserrat"/>
              <a:sym typeface="Montserrat"/>
            </a:endParaRPr>
          </a:p>
          <a:p>
            <a:pPr marL="0" lvl="0" indent="0" algn="l" rtl="0">
              <a:spcBef>
                <a:spcPts val="0"/>
              </a:spcBef>
              <a:spcAft>
                <a:spcPts val="0"/>
              </a:spcAft>
              <a:buNone/>
            </a:pPr>
            <a:endParaRPr sz="600" b="1">
              <a:solidFill>
                <a:srgbClr val="595959"/>
              </a:solidFill>
              <a:latin typeface="Montserrat"/>
              <a:ea typeface="Montserrat"/>
              <a:cs typeface="Montserrat"/>
              <a:sym typeface="Montserrat"/>
            </a:endParaRPr>
          </a:p>
        </p:txBody>
      </p:sp>
      <p:pic>
        <p:nvPicPr>
          <p:cNvPr id="309" name="Google Shape;309;p18" descr="Fichier:ECR Group logo (2020–present).svg — Wikipédia"/>
          <p:cNvPicPr preferRelativeResize="0"/>
          <p:nvPr/>
        </p:nvPicPr>
        <p:blipFill>
          <a:blip r:embed="rId15">
            <a:alphaModFix/>
          </a:blip>
          <a:stretch>
            <a:fillRect/>
          </a:stretch>
        </p:blipFill>
        <p:spPr>
          <a:xfrm>
            <a:off x="8019397" y="975049"/>
            <a:ext cx="903802" cy="339645"/>
          </a:xfrm>
          <a:prstGeom prst="rect">
            <a:avLst/>
          </a:prstGeom>
          <a:noFill/>
          <a:ln>
            <a:noFill/>
          </a:ln>
        </p:spPr>
      </p:pic>
      <p:sp>
        <p:nvSpPr>
          <p:cNvPr id="310" name="Google Shape;310;p18"/>
          <p:cNvSpPr txBox="1"/>
          <p:nvPr/>
        </p:nvSpPr>
        <p:spPr>
          <a:xfrm>
            <a:off x="7910837" y="2574152"/>
            <a:ext cx="3110700" cy="861900"/>
          </a:xfrm>
          <a:prstGeom prst="rect">
            <a:avLst/>
          </a:prstGeom>
          <a:noFill/>
          <a:ln w="9525" cap="flat" cmpd="sng">
            <a:solidFill>
              <a:srgbClr val="666666"/>
            </a:solidFill>
            <a:prstDash val="dot"/>
            <a:round/>
            <a:headEnd type="none" w="sm" len="sm"/>
            <a:tailEnd type="none" w="sm" len="sm"/>
          </a:ln>
        </p:spPr>
        <p:txBody>
          <a:bodyPr spcFirstLastPara="1" wrap="square" lIns="91425" tIns="91425" rIns="91425" bIns="91425" anchor="t" anchorCtr="0">
            <a:spAutoFit/>
          </a:bodyPr>
          <a:lstStyle/>
          <a:p>
            <a:pPr marL="1371600" lvl="0" indent="0" algn="l" rtl="0">
              <a:spcBef>
                <a:spcPts val="0"/>
              </a:spcBef>
              <a:spcAft>
                <a:spcPts val="0"/>
              </a:spcAft>
              <a:buNone/>
            </a:pPr>
            <a:r>
              <a:rPr lang="fr-FR" sz="700" b="1">
                <a:solidFill>
                  <a:srgbClr val="595959"/>
                </a:solidFill>
                <a:latin typeface="Montserrat"/>
                <a:ea typeface="Montserrat"/>
                <a:cs typeface="Montserrat"/>
                <a:sym typeface="Montserrat"/>
              </a:rPr>
              <a:t>Patriotes pour l’Europe (PfE)</a:t>
            </a:r>
            <a:endParaRPr sz="700" b="1">
              <a:solidFill>
                <a:srgbClr val="595959"/>
              </a:solidFill>
              <a:latin typeface="Montserrat"/>
              <a:ea typeface="Montserrat"/>
              <a:cs typeface="Montserrat"/>
              <a:sym typeface="Montserrat"/>
            </a:endParaRPr>
          </a:p>
          <a:p>
            <a:pPr marL="1371600" lvl="0" indent="0" algn="l" rtl="0">
              <a:spcBef>
                <a:spcPts val="0"/>
              </a:spcBef>
              <a:spcAft>
                <a:spcPts val="0"/>
              </a:spcAft>
              <a:buNone/>
            </a:pPr>
            <a:endParaRPr sz="700" b="1">
              <a:solidFill>
                <a:srgbClr val="595959"/>
              </a:solidFill>
              <a:latin typeface="Montserrat"/>
              <a:ea typeface="Montserrat"/>
              <a:cs typeface="Montserrat"/>
              <a:sym typeface="Montserrat"/>
            </a:endParaRPr>
          </a:p>
          <a:p>
            <a:pPr marL="914400" lvl="0" indent="0" algn="l" rtl="0">
              <a:spcBef>
                <a:spcPts val="0"/>
              </a:spcBef>
              <a:spcAft>
                <a:spcPts val="0"/>
              </a:spcAft>
              <a:buNone/>
            </a:pPr>
            <a:endParaRPr sz="600" b="1">
              <a:solidFill>
                <a:srgbClr val="595959"/>
              </a:solidFill>
              <a:latin typeface="Montserrat"/>
              <a:ea typeface="Montserrat"/>
              <a:cs typeface="Montserrat"/>
              <a:sym typeface="Montserrat"/>
            </a:endParaRPr>
          </a:p>
          <a:p>
            <a:pPr marL="914400" lvl="0" indent="0" algn="l" rtl="0">
              <a:spcBef>
                <a:spcPts val="0"/>
              </a:spcBef>
              <a:spcAft>
                <a:spcPts val="0"/>
              </a:spcAft>
              <a:buNone/>
            </a:pPr>
            <a:endParaRPr sz="600" b="1">
              <a:solidFill>
                <a:srgbClr val="595959"/>
              </a:solidFill>
              <a:latin typeface="Montserrat"/>
              <a:ea typeface="Montserrat"/>
              <a:cs typeface="Montserrat"/>
              <a:sym typeface="Montserrat"/>
            </a:endParaRPr>
          </a:p>
          <a:p>
            <a:pPr marL="914400" lvl="0" indent="0" algn="l" rtl="0">
              <a:spcBef>
                <a:spcPts val="0"/>
              </a:spcBef>
              <a:spcAft>
                <a:spcPts val="0"/>
              </a:spcAft>
              <a:buNone/>
            </a:pPr>
            <a:endParaRPr sz="600" b="1">
              <a:solidFill>
                <a:srgbClr val="595959"/>
              </a:solidFill>
              <a:latin typeface="Montserrat"/>
              <a:ea typeface="Montserrat"/>
              <a:cs typeface="Montserrat"/>
              <a:sym typeface="Montserrat"/>
            </a:endParaRPr>
          </a:p>
          <a:p>
            <a:pPr marL="914400" lvl="0" indent="0" algn="l" rtl="0">
              <a:spcBef>
                <a:spcPts val="0"/>
              </a:spcBef>
              <a:spcAft>
                <a:spcPts val="0"/>
              </a:spcAft>
              <a:buNone/>
            </a:pPr>
            <a:endParaRPr sz="600" b="1">
              <a:solidFill>
                <a:srgbClr val="595959"/>
              </a:solidFill>
              <a:latin typeface="Montserrat"/>
              <a:ea typeface="Montserrat"/>
              <a:cs typeface="Montserrat"/>
              <a:sym typeface="Montserrat"/>
            </a:endParaRPr>
          </a:p>
          <a:p>
            <a:pPr marL="0" lvl="0" indent="0" algn="l" rtl="0">
              <a:spcBef>
                <a:spcPts val="0"/>
              </a:spcBef>
              <a:spcAft>
                <a:spcPts val="0"/>
              </a:spcAft>
              <a:buNone/>
            </a:pPr>
            <a:endParaRPr sz="600" b="1">
              <a:solidFill>
                <a:srgbClr val="595959"/>
              </a:solidFill>
              <a:latin typeface="Montserrat"/>
              <a:ea typeface="Montserrat"/>
              <a:cs typeface="Montserrat"/>
              <a:sym typeface="Montserrat"/>
            </a:endParaRPr>
          </a:p>
        </p:txBody>
      </p:sp>
      <p:pic>
        <p:nvPicPr>
          <p:cNvPr id="311" name="Google Shape;311;p18" descr="Illustration."/>
          <p:cNvPicPr preferRelativeResize="0"/>
          <p:nvPr/>
        </p:nvPicPr>
        <p:blipFill>
          <a:blip r:embed="rId16">
            <a:alphaModFix/>
          </a:blip>
          <a:stretch>
            <a:fillRect/>
          </a:stretch>
        </p:blipFill>
        <p:spPr>
          <a:xfrm>
            <a:off x="5867116" y="1763135"/>
            <a:ext cx="330600" cy="470100"/>
          </a:xfrm>
          <a:prstGeom prst="ellipse">
            <a:avLst/>
          </a:prstGeom>
          <a:noFill/>
          <a:ln w="28575" cap="flat" cmpd="sng">
            <a:solidFill>
              <a:srgbClr val="0B5394"/>
            </a:solidFill>
            <a:prstDash val="solid"/>
            <a:round/>
            <a:headEnd type="none" w="sm" len="sm"/>
            <a:tailEnd type="none" w="sm" len="sm"/>
          </a:ln>
        </p:spPr>
      </p:pic>
      <p:sp>
        <p:nvSpPr>
          <p:cNvPr id="312" name="Google Shape;312;p18"/>
          <p:cNvSpPr txBox="1"/>
          <p:nvPr/>
        </p:nvSpPr>
        <p:spPr>
          <a:xfrm>
            <a:off x="6207285" y="1575200"/>
            <a:ext cx="10806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Manfred </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Weber</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(Allemagne)</a:t>
            </a:r>
            <a:endParaRPr sz="700" b="1">
              <a:solidFill>
                <a:srgbClr val="595959"/>
              </a:solidFill>
              <a:latin typeface="Montserrat"/>
              <a:ea typeface="Montserrat"/>
              <a:cs typeface="Montserrat"/>
              <a:sym typeface="Montserrat"/>
            </a:endParaRPr>
          </a:p>
        </p:txBody>
      </p:sp>
      <p:sp>
        <p:nvSpPr>
          <p:cNvPr id="313" name="Google Shape;313;p18"/>
          <p:cNvSpPr txBox="1"/>
          <p:nvPr/>
        </p:nvSpPr>
        <p:spPr>
          <a:xfrm>
            <a:off x="9738016" y="1575200"/>
            <a:ext cx="807300" cy="6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Nicolas Procaccini</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(Italie)</a:t>
            </a:r>
            <a:endParaRPr sz="700" b="1">
              <a:solidFill>
                <a:srgbClr val="595959"/>
              </a:solidFill>
              <a:latin typeface="Montserrat"/>
              <a:ea typeface="Montserrat"/>
              <a:cs typeface="Montserrat"/>
              <a:sym typeface="Montserrat"/>
            </a:endParaRPr>
          </a:p>
        </p:txBody>
      </p:sp>
      <p:pic>
        <p:nvPicPr>
          <p:cNvPr id="314" name="Google Shape;314;p18" descr="Nicola Procaccini MEP - National Conservatism Conference, Brussels 2024"/>
          <p:cNvPicPr preferRelativeResize="0"/>
          <p:nvPr/>
        </p:nvPicPr>
        <p:blipFill rotWithShape="1">
          <a:blip r:embed="rId17">
            <a:alphaModFix/>
          </a:blip>
          <a:srcRect l="9785" r="10981"/>
          <a:stretch/>
        </p:blipFill>
        <p:spPr>
          <a:xfrm>
            <a:off x="9339417" y="1775662"/>
            <a:ext cx="330600" cy="445200"/>
          </a:xfrm>
          <a:prstGeom prst="ellipse">
            <a:avLst/>
          </a:prstGeom>
          <a:noFill/>
          <a:ln w="28575" cap="flat" cmpd="sng">
            <a:solidFill>
              <a:srgbClr val="3D85C6"/>
            </a:solidFill>
            <a:prstDash val="solid"/>
            <a:round/>
            <a:headEnd type="none" w="sm" len="sm"/>
            <a:tailEnd type="none" w="sm" len="sm"/>
          </a:ln>
        </p:spPr>
      </p:pic>
      <p:pic>
        <p:nvPicPr>
          <p:cNvPr id="315" name="Google Shape;315;p18" descr="Illustration."/>
          <p:cNvPicPr preferRelativeResize="0"/>
          <p:nvPr/>
        </p:nvPicPr>
        <p:blipFill rotWithShape="1">
          <a:blip r:embed="rId18">
            <a:alphaModFix/>
          </a:blip>
          <a:srcRect b="11197"/>
          <a:stretch/>
        </p:blipFill>
        <p:spPr>
          <a:xfrm>
            <a:off x="8032237" y="1789340"/>
            <a:ext cx="330600" cy="446400"/>
          </a:xfrm>
          <a:prstGeom prst="ellipse">
            <a:avLst/>
          </a:prstGeom>
          <a:noFill/>
          <a:ln w="28575" cap="flat" cmpd="sng">
            <a:solidFill>
              <a:srgbClr val="3D85C6"/>
            </a:solidFill>
            <a:prstDash val="solid"/>
            <a:round/>
            <a:headEnd type="none" w="sm" len="sm"/>
            <a:tailEnd type="none" w="sm" len="sm"/>
          </a:ln>
        </p:spPr>
      </p:pic>
      <p:sp>
        <p:nvSpPr>
          <p:cNvPr id="316" name="Google Shape;316;p18"/>
          <p:cNvSpPr txBox="1"/>
          <p:nvPr/>
        </p:nvSpPr>
        <p:spPr>
          <a:xfrm>
            <a:off x="8376694" y="1575200"/>
            <a:ext cx="807300" cy="6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Joachim Brudziński</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(Pologne)</a:t>
            </a:r>
            <a:endParaRPr sz="700" b="1">
              <a:solidFill>
                <a:srgbClr val="595959"/>
              </a:solidFill>
              <a:latin typeface="Montserrat"/>
              <a:ea typeface="Montserrat"/>
              <a:cs typeface="Montserrat"/>
              <a:sym typeface="Montserrat"/>
            </a:endParaRPr>
          </a:p>
        </p:txBody>
      </p:sp>
      <p:pic>
        <p:nvPicPr>
          <p:cNvPr id="317" name="Google Shape;317;p18" descr="Fichier:Patriots for Europe logo.png — Wikipédia"/>
          <p:cNvPicPr preferRelativeResize="0"/>
          <p:nvPr/>
        </p:nvPicPr>
        <p:blipFill>
          <a:blip r:embed="rId19">
            <a:alphaModFix/>
          </a:blip>
          <a:stretch>
            <a:fillRect/>
          </a:stretch>
        </p:blipFill>
        <p:spPr>
          <a:xfrm>
            <a:off x="8067694" y="2710557"/>
            <a:ext cx="807213" cy="308071"/>
          </a:xfrm>
          <a:prstGeom prst="rect">
            <a:avLst/>
          </a:prstGeom>
          <a:noFill/>
          <a:ln>
            <a:noFill/>
          </a:ln>
        </p:spPr>
      </p:pic>
      <p:pic>
        <p:nvPicPr>
          <p:cNvPr id="318" name="Google Shape;318;p18" descr="Illustration."/>
          <p:cNvPicPr preferRelativeResize="0"/>
          <p:nvPr/>
        </p:nvPicPr>
        <p:blipFill>
          <a:blip r:embed="rId20">
            <a:alphaModFix/>
          </a:blip>
          <a:stretch>
            <a:fillRect/>
          </a:stretch>
        </p:blipFill>
        <p:spPr>
          <a:xfrm>
            <a:off x="8026818" y="3199580"/>
            <a:ext cx="330600" cy="454200"/>
          </a:xfrm>
          <a:prstGeom prst="ellipse">
            <a:avLst/>
          </a:prstGeom>
          <a:noFill/>
          <a:ln w="28575" cap="flat" cmpd="sng">
            <a:solidFill>
              <a:srgbClr val="351C75"/>
            </a:solidFill>
            <a:prstDash val="solid"/>
            <a:round/>
            <a:headEnd type="none" w="sm" len="sm"/>
            <a:tailEnd type="none" w="sm" len="sm"/>
          </a:ln>
        </p:spPr>
      </p:pic>
      <p:sp>
        <p:nvSpPr>
          <p:cNvPr id="319" name="Google Shape;319;p18"/>
          <p:cNvSpPr txBox="1"/>
          <p:nvPr/>
        </p:nvSpPr>
        <p:spPr>
          <a:xfrm>
            <a:off x="8371275" y="3025086"/>
            <a:ext cx="10806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Jordan </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Bardella</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(France)</a:t>
            </a:r>
            <a:endParaRPr sz="700" b="1">
              <a:solidFill>
                <a:srgbClr val="595959"/>
              </a:solidFill>
              <a:latin typeface="Montserrat"/>
              <a:ea typeface="Montserrat"/>
              <a:cs typeface="Montserrat"/>
              <a:sym typeface="Montserrat"/>
            </a:endParaRPr>
          </a:p>
        </p:txBody>
      </p:sp>
      <p:sp>
        <p:nvSpPr>
          <p:cNvPr id="320" name="Google Shape;320;p18"/>
          <p:cNvSpPr txBox="1"/>
          <p:nvPr/>
        </p:nvSpPr>
        <p:spPr>
          <a:xfrm>
            <a:off x="7959304" y="5597780"/>
            <a:ext cx="3110700" cy="3636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800" b="1" dirty="0">
                <a:solidFill>
                  <a:srgbClr val="595959"/>
                </a:solidFill>
                <a:latin typeface="Montserrat"/>
                <a:ea typeface="Montserrat"/>
                <a:cs typeface="Montserrat"/>
                <a:sym typeface="Montserrat"/>
              </a:rPr>
              <a:t>Non-inscrits (NI) déclarés</a:t>
            </a:r>
            <a:endParaRPr sz="800" b="1" dirty="0">
              <a:solidFill>
                <a:srgbClr val="595959"/>
              </a:solidFill>
              <a:latin typeface="Montserrat"/>
              <a:ea typeface="Montserrat"/>
              <a:cs typeface="Montserrat"/>
              <a:sym typeface="Montserrat"/>
            </a:endParaRPr>
          </a:p>
        </p:txBody>
      </p:sp>
      <p:sp>
        <p:nvSpPr>
          <p:cNvPr id="321" name="Google Shape;321;p18"/>
          <p:cNvSpPr txBox="1"/>
          <p:nvPr/>
        </p:nvSpPr>
        <p:spPr>
          <a:xfrm>
            <a:off x="2851181" y="5598609"/>
            <a:ext cx="4623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b="1">
                <a:solidFill>
                  <a:srgbClr val="990000"/>
                </a:solidFill>
                <a:latin typeface="Montserrat"/>
                <a:ea typeface="Montserrat"/>
                <a:cs typeface="Montserrat"/>
                <a:sym typeface="Montserrat"/>
              </a:rPr>
              <a:t>46</a:t>
            </a:r>
            <a:endParaRPr sz="1100" b="1">
              <a:solidFill>
                <a:srgbClr val="990000"/>
              </a:solidFill>
              <a:latin typeface="Montserrat"/>
              <a:ea typeface="Montserrat"/>
              <a:cs typeface="Montserrat"/>
              <a:sym typeface="Montserrat"/>
            </a:endParaRPr>
          </a:p>
        </p:txBody>
      </p:sp>
      <p:sp>
        <p:nvSpPr>
          <p:cNvPr id="322" name="Google Shape;322;p18"/>
          <p:cNvSpPr txBox="1"/>
          <p:nvPr/>
        </p:nvSpPr>
        <p:spPr>
          <a:xfrm>
            <a:off x="2817029" y="3447805"/>
            <a:ext cx="5304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b="1">
                <a:solidFill>
                  <a:srgbClr val="D5A6BD"/>
                </a:solidFill>
                <a:latin typeface="Montserrat"/>
                <a:ea typeface="Montserrat"/>
                <a:cs typeface="Montserrat"/>
                <a:sym typeface="Montserrat"/>
              </a:rPr>
              <a:t>136</a:t>
            </a:r>
            <a:endParaRPr sz="1100" b="1">
              <a:solidFill>
                <a:srgbClr val="D5A6BD"/>
              </a:solidFill>
              <a:latin typeface="Montserrat"/>
              <a:ea typeface="Montserrat"/>
              <a:cs typeface="Montserrat"/>
              <a:sym typeface="Montserrat"/>
            </a:endParaRPr>
          </a:p>
        </p:txBody>
      </p:sp>
      <p:sp>
        <p:nvSpPr>
          <p:cNvPr id="323" name="Google Shape;323;p18"/>
          <p:cNvSpPr txBox="1"/>
          <p:nvPr/>
        </p:nvSpPr>
        <p:spPr>
          <a:xfrm>
            <a:off x="3224813" y="1942745"/>
            <a:ext cx="5304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b="1">
                <a:solidFill>
                  <a:srgbClr val="38761D"/>
                </a:solidFill>
                <a:latin typeface="Montserrat"/>
                <a:ea typeface="Montserrat"/>
                <a:cs typeface="Montserrat"/>
                <a:sym typeface="Montserrat"/>
              </a:rPr>
              <a:t>53</a:t>
            </a:r>
            <a:endParaRPr sz="1100" b="1">
              <a:solidFill>
                <a:srgbClr val="38761D"/>
              </a:solidFill>
              <a:latin typeface="Montserrat"/>
              <a:ea typeface="Montserrat"/>
              <a:cs typeface="Montserrat"/>
              <a:sym typeface="Montserrat"/>
            </a:endParaRPr>
          </a:p>
        </p:txBody>
      </p:sp>
      <p:sp>
        <p:nvSpPr>
          <p:cNvPr id="324" name="Google Shape;324;p18"/>
          <p:cNvSpPr txBox="1"/>
          <p:nvPr/>
        </p:nvSpPr>
        <p:spPr>
          <a:xfrm>
            <a:off x="5201275" y="1942745"/>
            <a:ext cx="5304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b="1">
                <a:solidFill>
                  <a:srgbClr val="FFD966"/>
                </a:solidFill>
                <a:latin typeface="Montserrat"/>
                <a:ea typeface="Montserrat"/>
                <a:cs typeface="Montserrat"/>
                <a:sym typeface="Montserrat"/>
              </a:rPr>
              <a:t>77</a:t>
            </a:r>
            <a:endParaRPr sz="1100" b="1">
              <a:solidFill>
                <a:srgbClr val="FFD966"/>
              </a:solidFill>
              <a:latin typeface="Montserrat"/>
              <a:ea typeface="Montserrat"/>
              <a:cs typeface="Montserrat"/>
              <a:sym typeface="Montserrat"/>
            </a:endParaRPr>
          </a:p>
        </p:txBody>
      </p:sp>
      <p:sp>
        <p:nvSpPr>
          <p:cNvPr id="325" name="Google Shape;325;p18"/>
          <p:cNvSpPr txBox="1"/>
          <p:nvPr/>
        </p:nvSpPr>
        <p:spPr>
          <a:xfrm>
            <a:off x="7344681" y="1937434"/>
            <a:ext cx="6312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b="1">
                <a:solidFill>
                  <a:srgbClr val="6FA8DC"/>
                </a:solidFill>
                <a:latin typeface="Montserrat"/>
                <a:ea typeface="Montserrat"/>
                <a:cs typeface="Montserrat"/>
                <a:sym typeface="Montserrat"/>
              </a:rPr>
              <a:t>188</a:t>
            </a:r>
            <a:endParaRPr sz="1100" b="1">
              <a:solidFill>
                <a:srgbClr val="6FA8DC"/>
              </a:solidFill>
              <a:latin typeface="Montserrat"/>
              <a:ea typeface="Montserrat"/>
              <a:cs typeface="Montserrat"/>
              <a:sym typeface="Montserrat"/>
            </a:endParaRPr>
          </a:p>
        </p:txBody>
      </p:sp>
      <p:sp>
        <p:nvSpPr>
          <p:cNvPr id="326" name="Google Shape;326;p18"/>
          <p:cNvSpPr txBox="1"/>
          <p:nvPr/>
        </p:nvSpPr>
        <p:spPr>
          <a:xfrm>
            <a:off x="10567956" y="1942745"/>
            <a:ext cx="5304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b="1">
                <a:solidFill>
                  <a:srgbClr val="0B5394"/>
                </a:solidFill>
                <a:latin typeface="Montserrat"/>
                <a:ea typeface="Montserrat"/>
                <a:cs typeface="Montserrat"/>
                <a:sym typeface="Montserrat"/>
              </a:rPr>
              <a:t>78</a:t>
            </a:r>
            <a:endParaRPr sz="1100" b="1">
              <a:solidFill>
                <a:srgbClr val="0B5394"/>
              </a:solidFill>
              <a:latin typeface="Montserrat"/>
              <a:ea typeface="Montserrat"/>
              <a:cs typeface="Montserrat"/>
              <a:sym typeface="Montserrat"/>
            </a:endParaRPr>
          </a:p>
        </p:txBody>
      </p:sp>
      <p:sp>
        <p:nvSpPr>
          <p:cNvPr id="327" name="Google Shape;327;p18"/>
          <p:cNvSpPr txBox="1"/>
          <p:nvPr/>
        </p:nvSpPr>
        <p:spPr>
          <a:xfrm>
            <a:off x="10567941" y="3283252"/>
            <a:ext cx="5304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b="1">
                <a:solidFill>
                  <a:srgbClr val="351C75"/>
                </a:solidFill>
                <a:latin typeface="Montserrat"/>
                <a:ea typeface="Montserrat"/>
                <a:cs typeface="Montserrat"/>
                <a:sym typeface="Montserrat"/>
              </a:rPr>
              <a:t>84</a:t>
            </a:r>
            <a:endParaRPr sz="1100" b="1">
              <a:solidFill>
                <a:srgbClr val="351C75"/>
              </a:solidFill>
              <a:latin typeface="Montserrat"/>
              <a:ea typeface="Montserrat"/>
              <a:cs typeface="Montserrat"/>
              <a:sym typeface="Montserrat"/>
            </a:endParaRPr>
          </a:p>
        </p:txBody>
      </p:sp>
      <p:sp>
        <p:nvSpPr>
          <p:cNvPr id="328" name="Google Shape;328;p18"/>
          <p:cNvSpPr txBox="1"/>
          <p:nvPr/>
        </p:nvSpPr>
        <p:spPr>
          <a:xfrm>
            <a:off x="10567941" y="5554965"/>
            <a:ext cx="5304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b="1">
                <a:solidFill>
                  <a:srgbClr val="B7B7B7"/>
                </a:solidFill>
                <a:latin typeface="Montserrat"/>
                <a:ea typeface="Montserrat"/>
                <a:cs typeface="Montserrat"/>
                <a:sym typeface="Montserrat"/>
              </a:rPr>
              <a:t>33</a:t>
            </a:r>
            <a:endParaRPr sz="1100" b="1">
              <a:solidFill>
                <a:srgbClr val="B7B7B7"/>
              </a:solidFill>
              <a:latin typeface="Montserrat"/>
              <a:ea typeface="Montserrat"/>
              <a:cs typeface="Montserrat"/>
              <a:sym typeface="Montserrat"/>
            </a:endParaRPr>
          </a:p>
        </p:txBody>
      </p:sp>
      <p:pic>
        <p:nvPicPr>
          <p:cNvPr id="329" name="Google Shape;329;p18" descr="Europe of Sovereign Nations Group - Wikipedia"/>
          <p:cNvPicPr preferRelativeResize="0"/>
          <p:nvPr/>
        </p:nvPicPr>
        <p:blipFill>
          <a:blip r:embed="rId21">
            <a:alphaModFix/>
          </a:blip>
          <a:stretch>
            <a:fillRect/>
          </a:stretch>
        </p:blipFill>
        <p:spPr>
          <a:xfrm>
            <a:off x="8146044" y="3998482"/>
            <a:ext cx="530552" cy="472173"/>
          </a:xfrm>
          <a:prstGeom prst="rect">
            <a:avLst/>
          </a:prstGeom>
          <a:noFill/>
          <a:ln>
            <a:noFill/>
          </a:ln>
        </p:spPr>
      </p:pic>
      <p:sp>
        <p:nvSpPr>
          <p:cNvPr id="330" name="Google Shape;330;p18"/>
          <p:cNvSpPr txBox="1"/>
          <p:nvPr/>
        </p:nvSpPr>
        <p:spPr>
          <a:xfrm>
            <a:off x="7936910" y="3947373"/>
            <a:ext cx="3110700" cy="14406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1371600" lvl="0" indent="0" algn="l" rtl="0">
              <a:spcBef>
                <a:spcPts val="0"/>
              </a:spcBef>
              <a:spcAft>
                <a:spcPts val="0"/>
              </a:spcAft>
              <a:buNone/>
            </a:pPr>
            <a:r>
              <a:rPr lang="fr-FR" sz="700" b="1" dirty="0">
                <a:solidFill>
                  <a:srgbClr val="595959"/>
                </a:solidFill>
                <a:latin typeface="Montserrat"/>
                <a:ea typeface="Montserrat"/>
                <a:cs typeface="Montserrat"/>
                <a:sym typeface="Montserrat"/>
              </a:rPr>
              <a:t>Europe des Nations Souveraines (ESN)</a:t>
            </a:r>
            <a:endParaRPr sz="700" b="1" dirty="0">
              <a:solidFill>
                <a:srgbClr val="595959"/>
              </a:solidFill>
              <a:latin typeface="Montserrat"/>
              <a:ea typeface="Montserrat"/>
              <a:cs typeface="Montserrat"/>
              <a:sym typeface="Montserrat"/>
            </a:endParaRPr>
          </a:p>
        </p:txBody>
      </p:sp>
      <p:pic>
        <p:nvPicPr>
          <p:cNvPr id="331" name="Google Shape;331;p18" descr="Fichier:René Aust (2019).jpg — Wikipédia"/>
          <p:cNvPicPr preferRelativeResize="0"/>
          <p:nvPr/>
        </p:nvPicPr>
        <p:blipFill rotWithShape="1">
          <a:blip r:embed="rId22">
            <a:alphaModFix/>
          </a:blip>
          <a:srcRect l="13891" r="13036"/>
          <a:stretch/>
        </p:blipFill>
        <p:spPr>
          <a:xfrm>
            <a:off x="9314853" y="4666677"/>
            <a:ext cx="368700" cy="476100"/>
          </a:xfrm>
          <a:prstGeom prst="ellipse">
            <a:avLst/>
          </a:prstGeom>
          <a:noFill/>
          <a:ln w="28575" cap="flat" cmpd="sng">
            <a:solidFill>
              <a:srgbClr val="0B5394"/>
            </a:solidFill>
            <a:prstDash val="solid"/>
            <a:round/>
            <a:headEnd type="none" w="sm" len="sm"/>
            <a:tailEnd type="none" w="sm" len="sm"/>
          </a:ln>
        </p:spPr>
      </p:pic>
      <p:sp>
        <p:nvSpPr>
          <p:cNvPr id="332" name="Google Shape;332;p18"/>
          <p:cNvSpPr txBox="1"/>
          <p:nvPr/>
        </p:nvSpPr>
        <p:spPr>
          <a:xfrm>
            <a:off x="9732598" y="4578257"/>
            <a:ext cx="1080600" cy="6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René </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Aust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(Allemagne)</a:t>
            </a:r>
            <a:endParaRPr sz="700" b="1">
              <a:solidFill>
                <a:srgbClr val="595959"/>
              </a:solidFill>
              <a:latin typeface="Montserrat"/>
              <a:ea typeface="Montserrat"/>
              <a:cs typeface="Montserrat"/>
              <a:sym typeface="Montserrat"/>
            </a:endParaRPr>
          </a:p>
        </p:txBody>
      </p:sp>
      <p:pic>
        <p:nvPicPr>
          <p:cNvPr id="333" name="Google Shape;333;p18" descr="Stanisław Tyszka"/>
          <p:cNvPicPr preferRelativeResize="0"/>
          <p:nvPr/>
        </p:nvPicPr>
        <p:blipFill rotWithShape="1">
          <a:blip r:embed="rId23">
            <a:alphaModFix/>
          </a:blip>
          <a:srcRect l="14449" r="10912"/>
          <a:stretch/>
        </p:blipFill>
        <p:spPr>
          <a:xfrm>
            <a:off x="8042687" y="4718613"/>
            <a:ext cx="298800" cy="427200"/>
          </a:xfrm>
          <a:prstGeom prst="ellipse">
            <a:avLst/>
          </a:prstGeom>
          <a:noFill/>
          <a:ln w="28575" cap="flat" cmpd="sng">
            <a:solidFill>
              <a:srgbClr val="0B5394"/>
            </a:solidFill>
            <a:prstDash val="solid"/>
            <a:round/>
            <a:headEnd type="none" w="sm" len="sm"/>
            <a:tailEnd type="none" w="sm" len="sm"/>
          </a:ln>
        </p:spPr>
      </p:pic>
      <p:sp>
        <p:nvSpPr>
          <p:cNvPr id="334" name="Google Shape;334;p18"/>
          <p:cNvSpPr txBox="1"/>
          <p:nvPr/>
        </p:nvSpPr>
        <p:spPr>
          <a:xfrm>
            <a:off x="8371275" y="4578257"/>
            <a:ext cx="918000" cy="6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Stanisław Tyszka</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Président</a:t>
            </a:r>
            <a:endParaRPr sz="700" b="1">
              <a:solidFill>
                <a:srgbClr val="595959"/>
              </a:solidFill>
              <a:latin typeface="Montserrat"/>
              <a:ea typeface="Montserrat"/>
              <a:cs typeface="Montserrat"/>
              <a:sym typeface="Montserrat"/>
            </a:endParaRPr>
          </a:p>
          <a:p>
            <a:pPr marL="0" lvl="0" indent="0" algn="l" rtl="0">
              <a:spcBef>
                <a:spcPts val="0"/>
              </a:spcBef>
              <a:spcAft>
                <a:spcPts val="0"/>
              </a:spcAft>
              <a:buNone/>
            </a:pPr>
            <a:r>
              <a:rPr lang="fr-FR" sz="700" b="1">
                <a:solidFill>
                  <a:srgbClr val="595959"/>
                </a:solidFill>
                <a:latin typeface="Montserrat"/>
                <a:ea typeface="Montserrat"/>
                <a:cs typeface="Montserrat"/>
                <a:sym typeface="Montserrat"/>
              </a:rPr>
              <a:t>(Pologne)</a:t>
            </a:r>
            <a:endParaRPr sz="700" b="1">
              <a:solidFill>
                <a:srgbClr val="595959"/>
              </a:solidFill>
              <a:latin typeface="Montserrat"/>
              <a:ea typeface="Montserrat"/>
              <a:cs typeface="Montserrat"/>
              <a:sym typeface="Montserrat"/>
            </a:endParaRPr>
          </a:p>
        </p:txBody>
      </p:sp>
      <p:sp>
        <p:nvSpPr>
          <p:cNvPr id="335" name="Google Shape;335;p18"/>
          <p:cNvSpPr txBox="1"/>
          <p:nvPr/>
        </p:nvSpPr>
        <p:spPr>
          <a:xfrm>
            <a:off x="10567941" y="4834381"/>
            <a:ext cx="5304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100" b="1">
                <a:solidFill>
                  <a:srgbClr val="595959"/>
                </a:solidFill>
                <a:latin typeface="Montserrat"/>
                <a:ea typeface="Montserrat"/>
                <a:cs typeface="Montserrat"/>
                <a:sym typeface="Montserrat"/>
              </a:rPr>
              <a:t>25</a:t>
            </a:r>
            <a:endParaRPr sz="1100" b="1">
              <a:solidFill>
                <a:srgbClr val="595959"/>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91A7F09-55ED-8BB4-C01E-596ADAC3054E}"/>
              </a:ext>
            </a:extLst>
          </p:cNvPr>
          <p:cNvPicPr>
            <a:picLocks noChangeAspect="1"/>
          </p:cNvPicPr>
          <p:nvPr/>
        </p:nvPicPr>
        <p:blipFill>
          <a:blip r:embed="rId2"/>
          <a:stretch>
            <a:fillRect/>
          </a:stretch>
        </p:blipFill>
        <p:spPr>
          <a:xfrm>
            <a:off x="757881" y="444844"/>
            <a:ext cx="10684476" cy="597291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9B2E076B-D1AD-9B84-41E9-EA727729BE3A}"/>
                  </a:ext>
                </a:extLst>
              </p14:cNvPr>
              <p14:cNvContentPartPr/>
              <p14:nvPr/>
            </p14:nvContentPartPr>
            <p14:xfrm>
              <a:off x="12814630" y="744934"/>
              <a:ext cx="360" cy="360"/>
            </p14:xfrm>
          </p:contentPart>
        </mc:Choice>
        <mc:Fallback xmlns="">
          <p:pic>
            <p:nvPicPr>
              <p:cNvPr id="5" name="Encre 4">
                <a:extLst>
                  <a:ext uri="{FF2B5EF4-FFF2-40B4-BE49-F238E27FC236}">
                    <a16:creationId xmlns:a16="http://schemas.microsoft.com/office/drawing/2014/main" id="{9B2E076B-D1AD-9B84-41E9-EA727729BE3A}"/>
                  </a:ext>
                </a:extLst>
              </p:cNvPr>
              <p:cNvPicPr/>
              <p:nvPr/>
            </p:nvPicPr>
            <p:blipFill>
              <a:blip r:embed="rId4"/>
              <a:stretch>
                <a:fillRect/>
              </a:stretch>
            </p:blipFill>
            <p:spPr>
              <a:xfrm>
                <a:off x="12805630" y="735934"/>
                <a:ext cx="18000" cy="18000"/>
              </a:xfrm>
              <a:prstGeom prst="rect">
                <a:avLst/>
              </a:prstGeom>
            </p:spPr>
          </p:pic>
        </mc:Fallback>
      </mc:AlternateContent>
    </p:spTree>
    <p:extLst>
      <p:ext uri="{BB962C8B-B14F-4D97-AF65-F5344CB8AC3E}">
        <p14:creationId xmlns:p14="http://schemas.microsoft.com/office/powerpoint/2010/main" val="414152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1172BA3-D0E5-482B-7CE8-E78161A57E2A}"/>
              </a:ext>
            </a:extLst>
          </p:cNvPr>
          <p:cNvPicPr>
            <a:picLocks noChangeAspect="1"/>
          </p:cNvPicPr>
          <p:nvPr/>
        </p:nvPicPr>
        <p:blipFill>
          <a:blip r:embed="rId2"/>
          <a:stretch>
            <a:fillRect/>
          </a:stretch>
        </p:blipFill>
        <p:spPr>
          <a:xfrm>
            <a:off x="691977" y="413712"/>
            <a:ext cx="10849233" cy="6053558"/>
          </a:xfrm>
          <a:prstGeom prst="rect">
            <a:avLst/>
          </a:prstGeom>
        </p:spPr>
      </p:pic>
    </p:spTree>
    <p:extLst>
      <p:ext uri="{BB962C8B-B14F-4D97-AF65-F5344CB8AC3E}">
        <p14:creationId xmlns:p14="http://schemas.microsoft.com/office/powerpoint/2010/main" val="130494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7C316A30-2FDB-1F3E-BCC4-10DE3D642496}"/>
              </a:ext>
            </a:extLst>
          </p:cNvPr>
          <p:cNvPicPr>
            <a:picLocks noChangeAspect="1"/>
          </p:cNvPicPr>
          <p:nvPr/>
        </p:nvPicPr>
        <p:blipFill>
          <a:blip r:embed="rId2"/>
          <a:stretch>
            <a:fillRect/>
          </a:stretch>
        </p:blipFill>
        <p:spPr>
          <a:xfrm>
            <a:off x="2209800" y="84463"/>
            <a:ext cx="7772400" cy="6773537"/>
          </a:xfrm>
          <a:prstGeom prst="rect">
            <a:avLst/>
          </a:prstGeom>
        </p:spPr>
      </p:pic>
    </p:spTree>
    <p:extLst>
      <p:ext uri="{BB962C8B-B14F-4D97-AF65-F5344CB8AC3E}">
        <p14:creationId xmlns:p14="http://schemas.microsoft.com/office/powerpoint/2010/main" val="288105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A86DEB-E8BB-35D1-E5C6-2853F681125D}"/>
              </a:ext>
            </a:extLst>
          </p:cNvPr>
          <p:cNvSpPr>
            <a:spLocks noGrp="1"/>
          </p:cNvSpPr>
          <p:nvPr>
            <p:ph type="ctrTitle"/>
          </p:nvPr>
        </p:nvSpPr>
        <p:spPr/>
        <p:txBody>
          <a:bodyPr/>
          <a:lstStyle/>
          <a:p>
            <a:r>
              <a:rPr lang="fr-FR" dirty="0"/>
              <a:t>L’UE : géant économique, </a:t>
            </a:r>
            <a:br>
              <a:rPr lang="fr-FR" dirty="0"/>
            </a:br>
            <a:r>
              <a:rPr lang="fr-FR" dirty="0"/>
              <a:t>nain politique ?</a:t>
            </a:r>
          </a:p>
        </p:txBody>
      </p:sp>
      <p:sp>
        <p:nvSpPr>
          <p:cNvPr id="3" name="Sous-titre 2">
            <a:extLst>
              <a:ext uri="{FF2B5EF4-FFF2-40B4-BE49-F238E27FC236}">
                <a16:creationId xmlns:a16="http://schemas.microsoft.com/office/drawing/2014/main" id="{89488BAC-5209-FA53-FACF-625ED0EA5511}"/>
              </a:ext>
            </a:extLst>
          </p:cNvPr>
          <p:cNvSpPr>
            <a:spLocks noGrp="1"/>
          </p:cNvSpPr>
          <p:nvPr>
            <p:ph type="subTitle" idx="1"/>
          </p:nvPr>
        </p:nvSpPr>
        <p:spPr/>
        <p:txBody>
          <a:bodyPr/>
          <a:lstStyle/>
          <a:p>
            <a:endParaRPr lang="fr-FR"/>
          </a:p>
        </p:txBody>
      </p:sp>
      <mc:AlternateContent xmlns:mc="http://schemas.openxmlformats.org/markup-compatibility/2006" xmlns:p14="http://schemas.microsoft.com/office/powerpoint/2010/main">
        <mc:Choice Requires="p14">
          <p:contentPart p14:bwMode="auto" r:id="rId2">
            <p14:nvContentPartPr>
              <p14:cNvPr id="4" name="Encre 3">
                <a:extLst>
                  <a:ext uri="{FF2B5EF4-FFF2-40B4-BE49-F238E27FC236}">
                    <a16:creationId xmlns:a16="http://schemas.microsoft.com/office/drawing/2014/main" id="{71177205-6D82-BFC6-B9E1-75412326C493}"/>
                  </a:ext>
                </a:extLst>
              </p14:cNvPr>
              <p14:cNvContentPartPr/>
              <p14:nvPr/>
            </p14:nvContentPartPr>
            <p14:xfrm>
              <a:off x="5539030" y="3316414"/>
              <a:ext cx="360" cy="360"/>
            </p14:xfrm>
          </p:contentPart>
        </mc:Choice>
        <mc:Fallback xmlns="">
          <p:pic>
            <p:nvPicPr>
              <p:cNvPr id="4" name="Encre 3">
                <a:extLst>
                  <a:ext uri="{FF2B5EF4-FFF2-40B4-BE49-F238E27FC236}">
                    <a16:creationId xmlns:a16="http://schemas.microsoft.com/office/drawing/2014/main" id="{71177205-6D82-BFC6-B9E1-75412326C493}"/>
                  </a:ext>
                </a:extLst>
              </p:cNvPr>
              <p:cNvPicPr/>
              <p:nvPr/>
            </p:nvPicPr>
            <p:blipFill>
              <a:blip r:embed="rId3"/>
              <a:stretch>
                <a:fillRect/>
              </a:stretch>
            </p:blipFill>
            <p:spPr>
              <a:xfrm>
                <a:off x="5530030" y="33074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1EA89B2C-1788-5EDF-D563-C4D886C8ED33}"/>
                  </a:ext>
                </a:extLst>
              </p14:cNvPr>
              <p14:cNvContentPartPr/>
              <p14:nvPr/>
            </p14:nvContentPartPr>
            <p14:xfrm>
              <a:off x="5229790" y="3173854"/>
              <a:ext cx="360" cy="360"/>
            </p14:xfrm>
          </p:contentPart>
        </mc:Choice>
        <mc:Fallback xmlns="">
          <p:pic>
            <p:nvPicPr>
              <p:cNvPr id="5" name="Encre 4">
                <a:extLst>
                  <a:ext uri="{FF2B5EF4-FFF2-40B4-BE49-F238E27FC236}">
                    <a16:creationId xmlns:a16="http://schemas.microsoft.com/office/drawing/2014/main" id="{1EA89B2C-1788-5EDF-D563-C4D886C8ED33}"/>
                  </a:ext>
                </a:extLst>
              </p:cNvPr>
              <p:cNvPicPr/>
              <p:nvPr/>
            </p:nvPicPr>
            <p:blipFill>
              <a:blip r:embed="rId3"/>
              <a:stretch>
                <a:fillRect/>
              </a:stretch>
            </p:blipFill>
            <p:spPr>
              <a:xfrm>
                <a:off x="5221150" y="3165214"/>
                <a:ext cx="18000" cy="18000"/>
              </a:xfrm>
              <a:prstGeom prst="rect">
                <a:avLst/>
              </a:prstGeom>
            </p:spPr>
          </p:pic>
        </mc:Fallback>
      </mc:AlternateContent>
    </p:spTree>
    <p:extLst>
      <p:ext uri="{BB962C8B-B14F-4D97-AF65-F5344CB8AC3E}">
        <p14:creationId xmlns:p14="http://schemas.microsoft.com/office/powerpoint/2010/main" val="49696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B17BB35-7243-83AF-F4F4-A062B30FE45F}"/>
              </a:ext>
            </a:extLst>
          </p:cNvPr>
          <p:cNvSpPr txBox="1"/>
          <p:nvPr/>
        </p:nvSpPr>
        <p:spPr>
          <a:xfrm>
            <a:off x="1092531" y="1116281"/>
            <a:ext cx="10058400" cy="5555367"/>
          </a:xfrm>
          <a:prstGeom prst="rect">
            <a:avLst/>
          </a:prstGeom>
          <a:noFill/>
        </p:spPr>
        <p:txBody>
          <a:bodyPr wrap="square">
            <a:spAutoFit/>
          </a:bodyPr>
          <a:lstStyle/>
          <a:p>
            <a:pPr>
              <a:spcAft>
                <a:spcPts val="600"/>
              </a:spcAft>
            </a:pPr>
            <a:r>
              <a:rPr lang="fr-FR" sz="2800" b="1" dirty="0"/>
              <a:t>L’UE est une puissance commerciale majeure : </a:t>
            </a:r>
          </a:p>
          <a:p>
            <a:r>
              <a:rPr lang="fr-FR" sz="2800" dirty="0"/>
              <a:t>- 1</a:t>
            </a:r>
            <a:r>
              <a:rPr lang="fr-FR" sz="2800" baseline="30000" dirty="0"/>
              <a:t>ère</a:t>
            </a:r>
            <a:r>
              <a:rPr lang="fr-FR" sz="2800" dirty="0"/>
              <a:t> productrice de richesse : </a:t>
            </a:r>
            <a:r>
              <a:rPr lang="fr-FR" sz="2400" dirty="0"/>
              <a:t>22,6 % du PIB mondial (USA : 21,4 % ; Chine 11,8 % ; Japon 6,6 %, Inde 4,6 %, Russie 3,2 % et Brésil 2,8 %)</a:t>
            </a:r>
            <a:endParaRPr lang="fr-FR" sz="2800" dirty="0"/>
          </a:p>
          <a:p>
            <a:r>
              <a:rPr lang="fr-FR" sz="2800" dirty="0"/>
              <a:t>- 1</a:t>
            </a:r>
            <a:r>
              <a:rPr lang="fr-FR" sz="2800" baseline="30000" dirty="0"/>
              <a:t>ère</a:t>
            </a:r>
            <a:r>
              <a:rPr lang="fr-FR" sz="2800" dirty="0"/>
              <a:t> puissance commerciale du monde (16,5 % des échanges)</a:t>
            </a:r>
          </a:p>
          <a:p>
            <a:r>
              <a:rPr lang="fr-FR" sz="2800" dirty="0"/>
              <a:t>- Principal investisseur avec 420 milliards d’euros</a:t>
            </a:r>
          </a:p>
          <a:p>
            <a:r>
              <a:rPr lang="fr-FR" sz="2800" dirty="0"/>
              <a:t>- Marché de 500 millions de consommateurs</a:t>
            </a:r>
          </a:p>
          <a:p>
            <a:r>
              <a:rPr lang="fr-FR" sz="2800" dirty="0"/>
              <a:t>- Monnaie unique partagée par 20 Etats membres</a:t>
            </a:r>
          </a:p>
          <a:p>
            <a:endParaRPr lang="fr-FR" sz="2800" dirty="0"/>
          </a:p>
          <a:p>
            <a:r>
              <a:rPr lang="fr-FR" sz="2800" dirty="0"/>
              <a:t>- MAIS : trop peu de dépenses en R&amp;D (1,84% du PIB contre 2,7% pour les USA et 3,2% pour le Japon) ; dépendance énergétique (gaz russe) et vieillissement de la population (6% de la population mondiale vs. 50% pour l’Asie)</a:t>
            </a:r>
          </a:p>
          <a:p>
            <a:endParaRPr lang="fr-FR" sz="1800" dirty="0"/>
          </a:p>
        </p:txBody>
      </p:sp>
    </p:spTree>
    <p:extLst>
      <p:ext uri="{BB962C8B-B14F-4D97-AF65-F5344CB8AC3E}">
        <p14:creationId xmlns:p14="http://schemas.microsoft.com/office/powerpoint/2010/main" val="243185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B17BB35-7243-83AF-F4F4-A062B30FE45F}"/>
              </a:ext>
            </a:extLst>
          </p:cNvPr>
          <p:cNvSpPr txBox="1"/>
          <p:nvPr/>
        </p:nvSpPr>
        <p:spPr>
          <a:xfrm>
            <a:off x="1092531" y="1116281"/>
            <a:ext cx="10058400" cy="5570756"/>
          </a:xfrm>
          <a:prstGeom prst="rect">
            <a:avLst/>
          </a:prstGeom>
          <a:noFill/>
        </p:spPr>
        <p:txBody>
          <a:bodyPr wrap="square">
            <a:spAutoFit/>
          </a:bodyPr>
          <a:lstStyle/>
          <a:p>
            <a:pPr>
              <a:spcAft>
                <a:spcPts val="600"/>
              </a:spcAft>
            </a:pPr>
            <a:r>
              <a:rPr lang="fr-FR" sz="2800" b="1" dirty="0"/>
              <a:t>L’UE : un </a:t>
            </a:r>
            <a:r>
              <a:rPr lang="fr-FR" sz="2800" b="1" i="1" dirty="0"/>
              <a:t>soft power</a:t>
            </a:r>
          </a:p>
          <a:p>
            <a:pPr>
              <a:spcAft>
                <a:spcPts val="600"/>
              </a:spcAft>
            </a:pPr>
            <a:r>
              <a:rPr lang="fr-FR" sz="2800" dirty="0"/>
              <a:t>- L’UE est la plus grande </a:t>
            </a:r>
            <a:r>
              <a:rPr lang="fr-FR" sz="2800" b="1" dirty="0"/>
              <a:t>zone de stabilité démocratique</a:t>
            </a:r>
          </a:p>
          <a:p>
            <a:pPr>
              <a:spcAft>
                <a:spcPts val="600"/>
              </a:spcAft>
            </a:pPr>
            <a:r>
              <a:rPr lang="fr-FR" sz="2800" dirty="0"/>
              <a:t>- Acteur majeur de la lutte contre le </a:t>
            </a:r>
            <a:r>
              <a:rPr lang="fr-FR" sz="2800" b="1" dirty="0"/>
              <a:t>réchauffement climatique </a:t>
            </a:r>
            <a:r>
              <a:rPr lang="fr-FR" sz="2800" dirty="0"/>
              <a:t>(Protocole de Kyoto 1997, Accords de Paris 2015, Green Deal 2019)</a:t>
            </a:r>
          </a:p>
          <a:p>
            <a:pPr>
              <a:spcAft>
                <a:spcPts val="600"/>
              </a:spcAft>
            </a:pPr>
            <a:r>
              <a:rPr lang="fr-FR" sz="2800" dirty="0"/>
              <a:t>- l’UE est un acteur majeur en matière </a:t>
            </a:r>
            <a:r>
              <a:rPr lang="fr-FR" sz="2800" b="1" dirty="0"/>
              <a:t>d’aide au développement et d’aide humanitaire</a:t>
            </a:r>
            <a:r>
              <a:rPr lang="fr-FR" sz="2800" dirty="0"/>
              <a:t> (l’UE et ses Etats membres sont le 1</a:t>
            </a:r>
            <a:r>
              <a:rPr lang="fr-FR" sz="2800" baseline="30000" dirty="0"/>
              <a:t>er</a:t>
            </a:r>
            <a:r>
              <a:rPr lang="fr-FR" sz="2800" dirty="0"/>
              <a:t> donateur mondial d’aide au développement et premier donateur d’aide humanitaire)</a:t>
            </a:r>
          </a:p>
          <a:p>
            <a:pPr>
              <a:spcAft>
                <a:spcPts val="600"/>
              </a:spcAft>
            </a:pPr>
            <a:endParaRPr lang="fr-FR" sz="2800" b="1" dirty="0"/>
          </a:p>
          <a:p>
            <a:pPr>
              <a:spcAft>
                <a:spcPts val="600"/>
              </a:spcAft>
            </a:pPr>
            <a:r>
              <a:rPr lang="fr-FR" sz="2800" b="1" dirty="0"/>
              <a:t>=&gt; privilégie le droit et le multilatéralisme par rapport à la force </a:t>
            </a:r>
            <a:r>
              <a:rPr lang="fr-FR" sz="2800" dirty="0"/>
              <a:t>(cf. exporte ses valeurs ; puissance normative)</a:t>
            </a:r>
          </a:p>
          <a:p>
            <a:pPr>
              <a:spcAft>
                <a:spcPts val="600"/>
              </a:spcAft>
            </a:pPr>
            <a:endParaRPr lang="fr-FR" dirty="0"/>
          </a:p>
        </p:txBody>
      </p:sp>
    </p:spTree>
    <p:extLst>
      <p:ext uri="{BB962C8B-B14F-4D97-AF65-F5344CB8AC3E}">
        <p14:creationId xmlns:p14="http://schemas.microsoft.com/office/powerpoint/2010/main" val="104617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B17BB35-7243-83AF-F4F4-A062B30FE45F}"/>
              </a:ext>
            </a:extLst>
          </p:cNvPr>
          <p:cNvSpPr txBox="1"/>
          <p:nvPr/>
        </p:nvSpPr>
        <p:spPr>
          <a:xfrm>
            <a:off x="1092531" y="1116281"/>
            <a:ext cx="10058400" cy="4278094"/>
          </a:xfrm>
          <a:prstGeom prst="rect">
            <a:avLst/>
          </a:prstGeom>
          <a:noFill/>
        </p:spPr>
        <p:txBody>
          <a:bodyPr wrap="square">
            <a:spAutoFit/>
          </a:bodyPr>
          <a:lstStyle/>
          <a:p>
            <a:pPr>
              <a:spcAft>
                <a:spcPts val="600"/>
              </a:spcAft>
            </a:pPr>
            <a:r>
              <a:rPr lang="fr-FR" sz="2800" b="1" dirty="0"/>
              <a:t>Un embryon de politique étrangère et de défense commune</a:t>
            </a:r>
            <a:endParaRPr lang="fr-FR" sz="2800" b="1" i="1" dirty="0"/>
          </a:p>
          <a:p>
            <a:pPr>
              <a:spcAft>
                <a:spcPts val="600"/>
              </a:spcAft>
            </a:pPr>
            <a:r>
              <a:rPr lang="fr-FR" sz="2800" dirty="0"/>
              <a:t>- depuis le traité de Maastricht (1992) l’Europe dispose de compétences en matière de politique étrangère et de sécurité. </a:t>
            </a:r>
          </a:p>
          <a:p>
            <a:pPr>
              <a:spcAft>
                <a:spcPts val="600"/>
              </a:spcAft>
            </a:pPr>
            <a:r>
              <a:rPr lang="fr-FR" sz="2800" dirty="0"/>
              <a:t>- pas d’armée européenne mais possibilité pour les Etats de mener des opérations communes de sécurité et de défense (ex. prévention des conflits, rétablissement de la paix, missions humanitaires, etc.)</a:t>
            </a:r>
          </a:p>
          <a:p>
            <a:pPr>
              <a:spcAft>
                <a:spcPts val="600"/>
              </a:spcAft>
            </a:pPr>
            <a:r>
              <a:rPr lang="fr-FR" sz="2800" dirty="0"/>
              <a:t>- actuellement 11 opérations militaires et 15 opérations civiles</a:t>
            </a:r>
          </a:p>
          <a:p>
            <a:pPr>
              <a:spcAft>
                <a:spcPts val="600"/>
              </a:spcAft>
            </a:pPr>
            <a:endParaRPr lang="fr-FR" sz="2800" dirty="0"/>
          </a:p>
        </p:txBody>
      </p:sp>
    </p:spTree>
    <p:extLst>
      <p:ext uri="{BB962C8B-B14F-4D97-AF65-F5344CB8AC3E}">
        <p14:creationId xmlns:p14="http://schemas.microsoft.com/office/powerpoint/2010/main" val="2875932310"/>
      </p:ext>
    </p:extLst>
  </p:cSld>
  <p:clrMapOvr>
    <a:masterClrMapping/>
  </p:clrMapOvr>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Colis</Template>
  <TotalTime>734</TotalTime>
  <Words>1531</Words>
  <Application>Microsoft Macintosh PowerPoint</Application>
  <PresentationFormat>Grand écran</PresentationFormat>
  <Paragraphs>160</Paragraphs>
  <Slides>23</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-apple-system</vt:lpstr>
      <vt:lpstr>Arial</vt:lpstr>
      <vt:lpstr>Calibri</vt:lpstr>
      <vt:lpstr>Gill Sans MT</vt:lpstr>
      <vt:lpstr>Inter</vt:lpstr>
      <vt:lpstr>Montserrat</vt:lpstr>
      <vt:lpstr>Wingdings</vt:lpstr>
      <vt:lpstr>Colis</vt:lpstr>
      <vt:lpstr>L’Europe aujourd’hui dans le contexte international</vt:lpstr>
      <vt:lpstr>Introduction</vt:lpstr>
      <vt:lpstr>Présentation PowerPoint</vt:lpstr>
      <vt:lpstr>Présentation PowerPoint</vt:lpstr>
      <vt:lpstr>Présentation PowerPoint</vt:lpstr>
      <vt:lpstr>L’UE : géant économique,  nain politique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L’UE : quel numéro de téléphone ?</vt:lpstr>
      <vt:lpstr>Les défis actuels</vt:lpstr>
      <vt:lpstr>Election de Trump aux USA</vt:lpstr>
      <vt:lpstr>Guerre au Proche-Orient</vt:lpstr>
      <vt:lpstr>Conflit russo-ukrainien</vt:lpstr>
      <vt:lpstr>Montée en puissance de la Chine</vt:lpstr>
      <vt:lpstr>Double transition :  climatique et digitale</vt:lpstr>
      <vt:lpstr>Conclusion </vt:lpstr>
      <vt:lpstr>L’UE, entre Fragilités et résilience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L’Europe aujourd’hui dans le contexte international</dc:title>
  <dc:creator>Gaëlle MARTI</dc:creator>
  <cp:lastModifiedBy>Gaëlle MARTI</cp:lastModifiedBy>
  <cp:revision>9</cp:revision>
  <dcterms:created xsi:type="dcterms:W3CDTF">2025-01-07T06:57:31Z</dcterms:created>
  <dcterms:modified xsi:type="dcterms:W3CDTF">2025-01-07T20:02:45Z</dcterms:modified>
</cp:coreProperties>
</file>